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27"/>
  </p:notesMasterIdLst>
  <p:sldIdLst>
    <p:sldId id="256" r:id="rId3"/>
    <p:sldId id="292" r:id="rId4"/>
    <p:sldId id="326" r:id="rId5"/>
    <p:sldId id="337" r:id="rId6"/>
    <p:sldId id="336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8" r:id="rId15"/>
    <p:sldId id="345" r:id="rId16"/>
    <p:sldId id="346" r:id="rId17"/>
    <p:sldId id="349" r:id="rId18"/>
    <p:sldId id="347" r:id="rId19"/>
    <p:sldId id="350" r:id="rId20"/>
    <p:sldId id="295" r:id="rId21"/>
    <p:sldId id="352" r:id="rId22"/>
    <p:sldId id="267" r:id="rId23"/>
    <p:sldId id="351" r:id="rId24"/>
    <p:sldId id="332" r:id="rId25"/>
    <p:sldId id="334" r:id="rId2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26">
          <p15:clr>
            <a:srgbClr val="A4A3A4"/>
          </p15:clr>
        </p15:guide>
        <p15:guide id="2" orient="horz" pos="113">
          <p15:clr>
            <a:srgbClr val="A4A3A4"/>
          </p15:clr>
        </p15:guide>
        <p15:guide id="3" orient="horz" pos="612">
          <p15:clr>
            <a:srgbClr val="A4A3A4"/>
          </p15:clr>
        </p15:guide>
        <p15:guide id="4" pos="227">
          <p15:clr>
            <a:srgbClr val="A4A3A4"/>
          </p15:clr>
        </p15:guide>
        <p15:guide id="5" pos="6123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ry Gerlach" initials="H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70B23E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2" autoAdjust="0"/>
    <p:restoredTop sz="94680" autoAdjust="0"/>
  </p:normalViewPr>
  <p:slideViewPr>
    <p:cSldViewPr snapToObjects="1">
      <p:cViewPr varScale="1">
        <p:scale>
          <a:sx n="76" d="100"/>
          <a:sy n="76" d="100"/>
        </p:scale>
        <p:origin x="456" y="96"/>
      </p:cViewPr>
      <p:guideLst>
        <p:guide orient="horz" pos="4626"/>
        <p:guide orient="horz" pos="113"/>
        <p:guide orient="horz" pos="612"/>
        <p:guide pos="227"/>
        <p:guide pos="6123"/>
        <p:guide pos="295"/>
        <p:guide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de-DE">
              <a:ea typeface="Microsoft YaHei" charset="-122"/>
            </a:endParaRPr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4099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</a:lstStyle>
          <a:p>
            <a:pPr>
              <a:defRPr/>
            </a:pPr>
            <a:fld id="{EDCCC51E-22FE-46DC-AF93-9031ECF408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2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5D1D1A3-C63B-4C94-B675-334BF5433376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</a:t>
            </a:fld>
            <a:endParaRPr lang="de-DE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C6F4DE5-0A51-4FEA-B12C-F2202046A18C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de-DE" sz="1400" dirty="0">
              <a:solidFill>
                <a:srgbClr val="FFFFFF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10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12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14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15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17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326FCF5-4D77-4558-A20C-D08826BB4053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19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5E2FFE8-6B43-4654-9663-5D9227997FA8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8D55FDBC-9573-4E59-A122-15F4EB5AECDF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21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542B3CD-244C-4D17-9CBB-E3475C8F71A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6711AA9-D3EE-424E-B5C7-B3AA19A867AD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23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9883F7B-B807-41A3-A362-5BB94915838E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C6711AA9-D3EE-424E-B5C7-B3AA19A867AD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24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9883F7B-B807-41A3-A362-5BB94915838E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068CA91-B465-4E44-966E-6E21F65051B6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2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7F6A068-C92A-4A8C-97C4-91FE5A55826F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3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4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5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6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7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8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07C26BD-D361-4953-9A53-068EC3ED8681}" type="slidenum">
              <a:rPr lang="de-DE" smtClean="0">
                <a:latin typeface="Times New Roman" pitchFamily="18" charset="0"/>
                <a:ea typeface="Microsoft YaHei" pitchFamily="34" charset="-122"/>
              </a:rPr>
              <a:pPr/>
              <a:t>9</a:t>
            </a:fld>
            <a:endParaRPr lang="de-DE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59A5C66-C6C4-4836-80F9-CBB044B15E90}" type="slidenum">
              <a:rPr lang="de-DE" sz="1400">
                <a:solidFill>
                  <a:srgbClr val="FFFFFF"/>
                </a:solidFill>
              </a:rPr>
              <a:pPr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de-DE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</p:spPr>
        <p:txBody>
          <a:bodyPr wrap="none" anchor="ctr"/>
          <a:lstStyle/>
          <a:p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43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0A074-E8AD-4B9C-A59B-949217206B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2225B-3FF1-4855-BA16-8B810DE2E0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31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3188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16D3-C6CF-4CE9-9C81-5B73904366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87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21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4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106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18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245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102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95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0CC0-C263-4EE1-BB6F-9066992364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90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756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A562B-3110-448B-979C-11FAB295C4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090AD-676E-47FB-BD34-5EE766A6F0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BCD65-B701-46C2-808E-A5A32B8E6D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B927-8724-4B86-9C55-B50CF3C3C3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03AC-C2D2-4D29-955A-B99D6C60AC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E8E9-5B4A-40F6-BA7F-4BE5178D93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9ECDA-AAB8-4ADF-AD0A-3983DE4E50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9862" cy="125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3238" y="6886575"/>
            <a:ext cx="2339975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de-DE">
              <a:ea typeface="Microsoft YaHei" charset="-122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448050" y="6886575"/>
            <a:ext cx="3187700" cy="5127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de-DE">
              <a:ea typeface="Microsoft YaHei" charset="-122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7236860" y="6500019"/>
            <a:ext cx="2336800" cy="509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</a:lstStyle>
          <a:p>
            <a:pPr>
              <a:defRPr/>
            </a:pPr>
            <a:fld id="{F72D0B9D-D591-4E67-8E23-197585AAF3E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6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525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Sie</a:t>
            </a:r>
            <a:r>
              <a:rPr lang="en-GB" dirty="0"/>
              <a:t>, um die </a:t>
            </a:r>
            <a:r>
              <a:rPr lang="en-GB" dirty="0" err="1"/>
              <a:t>Formate</a:t>
            </a:r>
            <a:r>
              <a:rPr lang="en-GB" dirty="0"/>
              <a:t> des </a:t>
            </a:r>
            <a:r>
              <a:rPr lang="en-GB" dirty="0" err="1"/>
              <a:t>Gliederungstextes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Sechste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Siebente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Achte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  <a:p>
            <a:pPr lvl="4"/>
            <a:r>
              <a:rPr lang="en-GB" dirty="0" err="1"/>
              <a:t>Neunte</a:t>
            </a:r>
            <a:r>
              <a:rPr lang="en-GB" dirty="0"/>
              <a:t> </a:t>
            </a:r>
            <a:r>
              <a:rPr lang="en-GB" dirty="0" err="1"/>
              <a:t>Gliederungsebene</a:t>
            </a:r>
            <a:endParaRPr lang="en-GB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396368" y="7110503"/>
            <a:ext cx="9648500" cy="2290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1120" rIns="90000" bIns="45000"/>
          <a:lstStyle/>
          <a:p>
            <a:pPr hangingPunct="1">
              <a:lnSpc>
                <a:spcPct val="96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160" kern="1300" spc="-10" baseline="0" dirty="0">
                <a:solidFill>
                  <a:srgbClr val="000000"/>
                </a:solidFill>
                <a:latin typeface="Calibri" panose="020F0502020204030204" pitchFamily="34" charset="0"/>
              </a:rPr>
              <a:t>Volker Adam &amp; Anja Piller </a:t>
            </a:r>
            <a:r>
              <a:rPr lang="de-DE" sz="1160" kern="1300" spc="-10" baseline="0" dirty="0">
                <a:solidFill>
                  <a:srgbClr val="70B23E"/>
                </a:solidFill>
                <a:latin typeface="Calibri" panose="020F0502020204030204" pitchFamily="34" charset="0"/>
              </a:rPr>
              <a:t>|</a:t>
            </a:r>
            <a:r>
              <a:rPr lang="de-DE" sz="1160" kern="1300" spc="-10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sz="1160" kern="1300" spc="-10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Specialised Information Service Middle East, North Africa and Islamic Studies </a:t>
            </a:r>
            <a:r>
              <a:rPr lang="de-DE" sz="1160" kern="1300" spc="-10" baseline="0" dirty="0">
                <a:solidFill>
                  <a:srgbClr val="70B23E"/>
                </a:solidFill>
                <a:latin typeface="Calibri" panose="020F0502020204030204" pitchFamily="34" charset="0"/>
              </a:rPr>
              <a:t>|</a:t>
            </a:r>
            <a:r>
              <a:rPr lang="de-DE" sz="1160" kern="1300" spc="-10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160" kern="1300" spc="-10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MELCom</a:t>
            </a:r>
            <a:r>
              <a:rPr lang="de-DE" sz="1160" kern="1300" spc="-10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International, </a:t>
            </a:r>
            <a:r>
              <a:rPr lang="en-GB" sz="1160" kern="1300" spc="-10" baseline="0" noProof="0" dirty="0">
                <a:solidFill>
                  <a:srgbClr val="000000"/>
                </a:solidFill>
                <a:latin typeface="Calibri" panose="020F0502020204030204" pitchFamily="34" charset="0"/>
              </a:rPr>
              <a:t>Budapest, 19–21 June 2018</a:t>
            </a:r>
          </a:p>
          <a:p>
            <a:pPr hangingPunct="1">
              <a:lnSpc>
                <a:spcPct val="96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160" kern="1300" spc="-10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5" y="6876181"/>
            <a:ext cx="243443" cy="4589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icrosoft YaHei" charset="-122"/>
        </a:defRPr>
      </a:lvl2pPr>
      <a:lvl3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icrosoft YaHei" charset="-122"/>
        </a:defRPr>
      </a:lvl3pPr>
      <a:lvl4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icrosoft YaHei" charset="-122"/>
        </a:defRPr>
      </a:lvl4pPr>
      <a:lvl5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Microsoft YaHei" charset="-122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Microsoft YaHei" charset="-122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Microsoft YaHei" charset="-122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Microsoft YaHei" charset="-122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FFFFFF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4575-E9F8-43E5-BF5E-DAA6EDBBB455}" type="datetimeFigureOut">
              <a:rPr lang="de-DE" smtClean="0"/>
              <a:pPr/>
              <a:t>24.05.2022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8D1E6-1C07-4EF8-B68B-0B00C4ED7E8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7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70731" y="4643933"/>
            <a:ext cx="9558113" cy="18362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480" rIns="90000" bIns="45000"/>
          <a:lstStyle/>
          <a:p>
            <a:pPr algn="ctr"/>
            <a:r>
              <a:rPr lang="en-GB" sz="4400" dirty="0">
                <a:solidFill>
                  <a:schemeClr val="tx1"/>
                </a:solidFill>
                <a:latin typeface="Calibri" panose="020F0502020204030204" pitchFamily="34" charset="0"/>
              </a:rPr>
              <a:t>Specialised Information Service (SIS)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Middle East‐,North Africa‐ and Islamic Studies </a:t>
            </a:r>
            <a:b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</a:rPr>
              <a:t>(Halle / Germany)</a:t>
            </a:r>
            <a:endParaRPr lang="en-GB" sz="2000" spc="-13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60363" y="174495"/>
            <a:ext cx="9070975" cy="545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2800" kern="0" dirty="0">
              <a:solidFill>
                <a:srgbClr val="70B23E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2800" kern="0" dirty="0">
              <a:solidFill>
                <a:srgbClr val="70B23E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05" y="503473"/>
            <a:ext cx="5465407" cy="327070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612091" y="4121352"/>
            <a:ext cx="824265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 the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78" t="4216" r="1062"/>
          <a:stretch/>
        </p:blipFill>
        <p:spPr bwMode="auto">
          <a:xfrm>
            <a:off x="468313" y="2303673"/>
            <a:ext cx="9252743" cy="417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23888" y="1511586"/>
            <a:ext cx="2304256" cy="936103"/>
          </a:xfr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algn="ctr"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</a:pPr>
            <a:r>
              <a:rPr lang="de-DE" sz="2200" b="1" kern="1200" spc="-50" dirty="0">
                <a:solidFill>
                  <a:schemeClr val="tx1"/>
                </a:solidFill>
                <a:latin typeface="Calibri" pitchFamily="32" charset="0"/>
                <a:ea typeface="Microsoft YaHei" charset="-122"/>
                <a:cs typeface="+mn-cs"/>
              </a:rPr>
              <a:t>Beiruter Texte und Studien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3010224"/>
            <a:ext cx="5560968" cy="3613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/>
          <a:srcRect t="-1" r="6978" b="-2849"/>
          <a:stretch/>
        </p:blipFill>
        <p:spPr bwMode="auto">
          <a:xfrm>
            <a:off x="4896296" y="909115"/>
            <a:ext cx="4803293" cy="41745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5904408" y="5562661"/>
            <a:ext cx="2520280" cy="7734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0" rIns="90000" bIns="45000" numCol="1" anchor="t" anchorCtr="0" compatLnSpc="1">
            <a:prstTxWarp prst="textNoShape">
              <a:avLst/>
            </a:prstTxWarp>
          </a:bodyPr>
          <a:lstStyle>
            <a:lvl1pPr eaLnBrk="0"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 sz="2400" b="1" spc="-5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defRPr>
            </a:lvl1pPr>
            <a:lvl2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2pPr>
            <a:lvl3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3pPr>
            <a:lvl4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4pPr>
            <a:lvl5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9pPr>
          </a:lstStyle>
          <a:p>
            <a:pPr algn="ctr"/>
            <a:r>
              <a:rPr lang="de-DE" sz="2200" dirty="0">
                <a:solidFill>
                  <a:schemeClr val="tx1"/>
                </a:solidFill>
              </a:rPr>
              <a:t>Istanbuler Texte und Studien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Content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307" y="2771725"/>
            <a:ext cx="4467955" cy="311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Content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4" y="2610122"/>
            <a:ext cx="4882010" cy="31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791" y="669926"/>
            <a:ext cx="9360471" cy="415971"/>
          </a:xfr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0" rIns="90000" bIns="4500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</a:pPr>
            <a:r>
              <a:rPr lang="en-US" sz="2200" b="1" kern="1200" spc="-50" dirty="0">
                <a:solidFill>
                  <a:schemeClr val="tx1"/>
                </a:solidFill>
                <a:latin typeface="Calibri" pitchFamily="32" charset="0"/>
                <a:ea typeface="Microsoft YaHei" charset="-122"/>
                <a:cs typeface="+mn-cs"/>
              </a:rPr>
              <a:t>Out of print works DNB</a:t>
            </a:r>
            <a:endParaRPr lang="de-DE" sz="2200" b="1" kern="1200" spc="-50" dirty="0">
              <a:solidFill>
                <a:schemeClr val="tx1"/>
              </a:solidFill>
              <a:latin typeface="Calibri" pitchFamily="32" charset="0"/>
              <a:ea typeface="Microsoft YaHei" charset="-122"/>
              <a:cs typeface="+mn-cs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36"/>
          <a:stretch/>
        </p:blipFill>
        <p:spPr bwMode="auto">
          <a:xfrm>
            <a:off x="407999" y="1248257"/>
            <a:ext cx="9312264" cy="52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Service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409" b="1632"/>
          <a:stretch/>
        </p:blipFill>
        <p:spPr bwMode="auto">
          <a:xfrm>
            <a:off x="468312" y="1960385"/>
            <a:ext cx="8772091" cy="513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Content</a:t>
            </a: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0" b="2586"/>
          <a:stretch/>
        </p:blipFill>
        <p:spPr bwMode="auto">
          <a:xfrm>
            <a:off x="3717857" y="2002010"/>
            <a:ext cx="6002975" cy="469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218" b="1"/>
          <a:stretch/>
        </p:blipFill>
        <p:spPr bwMode="auto">
          <a:xfrm>
            <a:off x="401580" y="1619597"/>
            <a:ext cx="4638446" cy="266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2423" y="1619597"/>
            <a:ext cx="4388409" cy="378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95" y="4247889"/>
            <a:ext cx="3147831" cy="156757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56336" y="5754421"/>
            <a:ext cx="4464496" cy="4376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0" rIns="90000" bIns="45000" numCol="1" anchor="t" anchorCtr="0" compatLnSpc="1">
            <a:prstTxWarp prst="textNoShape">
              <a:avLst/>
            </a:prstTxWarp>
          </a:bodyPr>
          <a:lstStyle>
            <a:lvl1pPr eaLnBrk="0"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 sz="2200" b="1" spc="-50">
                <a:solidFill>
                  <a:schemeClr val="tx1"/>
                </a:solidFill>
                <a:latin typeface="Calibri" pitchFamily="32" charset="0"/>
                <a:ea typeface="Microsoft YaHei" charset="-122"/>
              </a:defRPr>
            </a:lvl1pPr>
            <a:lvl2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2pPr>
            <a:lvl3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3pPr>
            <a:lvl4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4pPr>
            <a:lvl5pPr eaLnBrk="0">
              <a:lnSpc>
                <a:spcPct val="87000"/>
              </a:lnSpc>
              <a:defRPr sz="4400">
                <a:solidFill>
                  <a:srgbClr val="FFFFFF"/>
                </a:solidFill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ea typeface="Microsoft YaHei" charset="-122"/>
              </a:defRPr>
            </a:lvl9pPr>
          </a:lstStyle>
          <a:p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Archiving</a:t>
            </a:r>
            <a:r>
              <a:rPr lang="de-DE" dirty="0"/>
              <a:t> </a:t>
            </a:r>
            <a:r>
              <a:rPr lang="de-DE" dirty="0" err="1"/>
              <a:t>Rights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59791" y="669926"/>
            <a:ext cx="9360471" cy="4159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</a:pPr>
            <a:r>
              <a:rPr lang="de-DE" sz="2200" b="1" spc="-50" dirty="0" err="1">
                <a:solidFill>
                  <a:schemeClr val="tx1"/>
                </a:solidFill>
                <a:latin typeface="Calibri" pitchFamily="32" charset="0"/>
                <a:ea typeface="Microsoft YaHei" charset="-122"/>
              </a:rPr>
              <a:t>Secondary</a:t>
            </a:r>
            <a:r>
              <a:rPr lang="de-DE" sz="2200" b="1" spc="-50" dirty="0">
                <a:solidFill>
                  <a:schemeClr val="tx1"/>
                </a:solidFill>
                <a:latin typeface="Calibri" pitchFamily="32" charset="0"/>
                <a:ea typeface="Microsoft YaHei" charset="-122"/>
              </a:rPr>
              <a:t> Publishing </a:t>
            </a:r>
            <a:r>
              <a:rPr lang="de-DE" sz="2200" b="1" spc="-50" dirty="0" err="1">
                <a:solidFill>
                  <a:schemeClr val="tx1"/>
                </a:solidFill>
                <a:latin typeface="Calibri" pitchFamily="32" charset="0"/>
                <a:ea typeface="Microsoft YaHei" charset="-122"/>
              </a:rPr>
              <a:t>Rights</a:t>
            </a:r>
            <a:endParaRPr lang="de-DE" sz="2200" b="1" kern="1200" spc="-50" dirty="0">
              <a:solidFill>
                <a:schemeClr val="tx1"/>
              </a:solidFill>
              <a:latin typeface="Calibri" pitchFamily="32" charset="0"/>
              <a:ea typeface="Microsoft YaHei" charset="-122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359900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 Service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4159"/>
          <a:stretch/>
        </p:blipFill>
        <p:spPr bwMode="auto">
          <a:xfrm>
            <a:off x="465196" y="2231665"/>
            <a:ext cx="9255859" cy="440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b="1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1619597"/>
            <a:ext cx="9251950" cy="3451522"/>
          </a:xfr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GB" dirty="0">
                <a:latin typeface="Calibri" pitchFamily="34" charset="0"/>
              </a:rPr>
              <a:t>Migration to an open source solution (</a:t>
            </a:r>
            <a:r>
              <a:rPr lang="en-GB" dirty="0" err="1">
                <a:latin typeface="Calibri" pitchFamily="34" charset="0"/>
              </a:rPr>
              <a:t>DSpace</a:t>
            </a:r>
            <a:r>
              <a:rPr lang="en-GB" dirty="0">
                <a:latin typeface="Calibri" pitchFamily="34" charset="0"/>
              </a:rPr>
              <a:t> Community)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Improving text recognition (OCR) for Arabic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Secondary publication Germany-wide - l</a:t>
            </a:r>
            <a:r>
              <a:rPr lang="en-US" dirty="0">
                <a:latin typeface="Calibri" pitchFamily="34" charset="0"/>
              </a:rPr>
              <a:t>egal advice for green open access </a:t>
            </a:r>
            <a:endParaRPr lang="en-US" kern="1200" dirty="0">
              <a:latin typeface="Calibri" pitchFamily="34" charset="0"/>
              <a:ea typeface="Microsoft YaHei" charset="-122"/>
              <a:cs typeface="+mn-cs"/>
            </a:endParaRP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dirty="0">
                <a:latin typeface="Calibri" pitchFamily="34" charset="0"/>
              </a:rPr>
              <a:t>Cataloging and data exchange with catalogs such as </a:t>
            </a:r>
            <a:r>
              <a:rPr lang="en-US" dirty="0" err="1">
                <a:latin typeface="Calibri" pitchFamily="34" charset="0"/>
              </a:rPr>
              <a:t>WorldCat</a:t>
            </a:r>
            <a:r>
              <a:rPr lang="en-US" dirty="0">
                <a:latin typeface="Calibri" pitchFamily="34" charset="0"/>
              </a:rPr>
              <a:t>, Base etc.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4" charset="0"/>
                <a:ea typeface="Microsoft YaHei" charset="-122"/>
                <a:cs typeface="+mn-cs"/>
              </a:rPr>
              <a:t>Search via Discovery-System </a:t>
            </a:r>
            <a:r>
              <a:rPr lang="en-US" kern="1200" dirty="0" err="1">
                <a:latin typeface="Calibri" pitchFamily="34" charset="0"/>
                <a:ea typeface="Microsoft YaHei" charset="-122"/>
                <a:cs typeface="+mn-cs"/>
              </a:rPr>
              <a:t>Hal:Lit</a:t>
            </a:r>
            <a:endParaRPr lang="de-DE" kern="1200" dirty="0">
              <a:latin typeface="Calibri" pitchFamily="34" charset="0"/>
              <a:ea typeface="Microsoft YaHei" charset="-122"/>
              <a:cs typeface="+mn-cs"/>
            </a:endParaRP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Public relation (Twitter / Newsletter)</a:t>
            </a:r>
            <a:endParaRPr lang="de-DE" kern="1200" dirty="0">
              <a:latin typeface="Calibri" pitchFamily="32" charset="0"/>
              <a:ea typeface="Microsoft YaHei" charset="-122"/>
              <a:cs typeface="+mn-cs"/>
            </a:endParaRPr>
          </a:p>
          <a:p>
            <a:pPr marL="457200">
              <a:lnSpc>
                <a:spcPct val="102000"/>
              </a:lnSpc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endParaRPr lang="de-DE" sz="2400" kern="1200" dirty="0">
              <a:latin typeface="Calibri" pitchFamily="32" charset="0"/>
              <a:ea typeface="Microsoft YaHei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– The Future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9793" y="899517"/>
            <a:ext cx="9361040" cy="4691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Goals (2019–2021)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2" y="179387"/>
            <a:ext cx="9576494" cy="576113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dirty="0">
                <a:solidFill>
                  <a:srgbClr val="70B23E"/>
                </a:solidFill>
                <a:latin typeface="Calibri" panose="020F0502020204030204" pitchFamily="34" charset="0"/>
              </a:rPr>
              <a:t>Challenge: Full Text Recognition of Arabic Texts</a:t>
            </a:r>
            <a:endParaRPr lang="en-GB" sz="2800" dirty="0">
              <a:solidFill>
                <a:srgbClr val="70B23E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idx="4294967295"/>
          </p:nvPr>
        </p:nvSpPr>
        <p:spPr>
          <a:xfrm>
            <a:off x="372241" y="899517"/>
            <a:ext cx="4668071" cy="420685"/>
          </a:xfrm>
        </p:spPr>
        <p:txBody>
          <a:bodyPr/>
          <a:lstStyle/>
          <a:p>
            <a:pPr indent="-255588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Published in 1890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4294967295"/>
          </p:nvPr>
        </p:nvSpPr>
        <p:spPr>
          <a:xfrm>
            <a:off x="5752243" y="899517"/>
            <a:ext cx="3959871" cy="404810"/>
          </a:xfrm>
        </p:spPr>
        <p:txBody>
          <a:bodyPr/>
          <a:lstStyle/>
          <a:p>
            <a:pPr indent="-255588"/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Published in 1999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491" name="Rectangle 8"/>
          <p:cNvSpPr>
            <a:spLocks noChangeArrowheads="1"/>
          </p:cNvSpPr>
          <p:nvPr/>
        </p:nvSpPr>
        <p:spPr bwMode="auto">
          <a:xfrm>
            <a:off x="9288463" y="7272338"/>
            <a:ext cx="792162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14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2" y="1619597"/>
            <a:ext cx="4847987" cy="30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360" y="1331565"/>
            <a:ext cx="4163723" cy="341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AutoShape 2" descr="Bildergebnis für kraken ibn ocrop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9156" name="AutoShape 4" descr="Bildergebnis für kraken ibn ocrop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1144" y="4832413"/>
            <a:ext cx="1404939" cy="206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5659241" y="6224332"/>
            <a:ext cx="256640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</a:rPr>
              <a:t>Kraken </a:t>
            </a:r>
            <a:r>
              <a:rPr lang="de-DE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ibn</a:t>
            </a: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Calibri" panose="020F0502020204030204" pitchFamily="34" charset="0"/>
              </a:rPr>
              <a:t>ocropus</a:t>
            </a:r>
            <a:endParaRPr lang="de-DE" sz="2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523" y="179388"/>
            <a:ext cx="9335021" cy="540109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rgbClr val="70B23E"/>
                </a:solidFill>
                <a:latin typeface="Calibri" panose="020F0502020204030204" pitchFamily="34" charset="0"/>
              </a:rPr>
              <a:t>The Specialized Information Service (SIS) 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745" y="1619597"/>
            <a:ext cx="4679518" cy="392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9288463" y="7272338"/>
            <a:ext cx="792162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4509" y="1547589"/>
            <a:ext cx="4586236" cy="52205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Former Special Subject Collection Middle East / North Africa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Initial period 2016–2018 funded by the DFG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Regional focus on the Middle East, North Africa and Islamic Studies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Subject repository </a:t>
            </a:r>
            <a:r>
              <a:rPr lang="en-GB" sz="2400" dirty="0" err="1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MENAdoc</a:t>
            </a: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 since 2007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  <a:defRPr/>
            </a:pPr>
            <a:r>
              <a:rPr lang="en-GB" sz="2400" dirty="0" err="1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MENAdoc</a:t>
            </a:r>
            <a:r>
              <a:rPr lang="en-GB" sz="24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: Content and service</a:t>
            </a:r>
          </a:p>
          <a:p>
            <a:pPr marL="1200150" lvl="1" indent="-342900">
              <a:lnSpc>
                <a:spcPct val="102000"/>
              </a:lnSpc>
              <a:spcAft>
                <a:spcPts val="1425"/>
              </a:spcAft>
              <a:buClrTx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  <a:p>
            <a:pPr marL="1200150" lvl="1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040745" y="5580037"/>
            <a:ext cx="4788099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tx1"/>
                </a:solidFill>
              </a:rPr>
              <a:t>The library building in Halle / Germany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1619597"/>
            <a:ext cx="9251950" cy="3451522"/>
          </a:xfr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GB" dirty="0">
                <a:latin typeface="Calibri" pitchFamily="34" charset="0"/>
              </a:rPr>
              <a:t>Migration to an open source solution (</a:t>
            </a:r>
            <a:r>
              <a:rPr lang="en-GB" dirty="0" err="1">
                <a:latin typeface="Calibri" pitchFamily="34" charset="0"/>
              </a:rPr>
              <a:t>DSpace</a:t>
            </a:r>
            <a:r>
              <a:rPr lang="en-GB" dirty="0">
                <a:latin typeface="Calibri" pitchFamily="34" charset="0"/>
              </a:rPr>
              <a:t> Community)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Improving text recognition (OCR) for Arabic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Secondary publication Germany-wide - l</a:t>
            </a:r>
            <a:r>
              <a:rPr lang="en-US" dirty="0">
                <a:latin typeface="Calibri" pitchFamily="34" charset="0"/>
              </a:rPr>
              <a:t>egal advice for green open access </a:t>
            </a:r>
            <a:endParaRPr lang="en-US" kern="1200" dirty="0">
              <a:latin typeface="Calibri" pitchFamily="34" charset="0"/>
              <a:ea typeface="Microsoft YaHei" charset="-122"/>
              <a:cs typeface="+mn-cs"/>
            </a:endParaRP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dirty="0">
                <a:latin typeface="Calibri" pitchFamily="34" charset="0"/>
              </a:rPr>
              <a:t>Cataloging and data exchange with catalogs such as </a:t>
            </a:r>
            <a:r>
              <a:rPr lang="en-US" dirty="0" err="1">
                <a:latin typeface="Calibri" pitchFamily="34" charset="0"/>
              </a:rPr>
              <a:t>WorldCat</a:t>
            </a:r>
            <a:r>
              <a:rPr lang="en-US" dirty="0">
                <a:latin typeface="Calibri" pitchFamily="34" charset="0"/>
              </a:rPr>
              <a:t>, Base etc.</a:t>
            </a: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4" charset="0"/>
                <a:ea typeface="Microsoft YaHei" charset="-122"/>
                <a:cs typeface="+mn-cs"/>
              </a:rPr>
              <a:t>Search via Discovery-System </a:t>
            </a:r>
            <a:r>
              <a:rPr lang="en-US" kern="1200" dirty="0" err="1">
                <a:latin typeface="Calibri" pitchFamily="34" charset="0"/>
                <a:ea typeface="Microsoft YaHei" charset="-122"/>
                <a:cs typeface="+mn-cs"/>
              </a:rPr>
              <a:t>Hal:Lit</a:t>
            </a:r>
            <a:endParaRPr lang="de-DE" kern="1200" dirty="0">
              <a:latin typeface="Calibri" pitchFamily="34" charset="0"/>
              <a:ea typeface="Microsoft YaHei" charset="-122"/>
              <a:cs typeface="+mn-cs"/>
            </a:endParaRPr>
          </a:p>
          <a:p>
            <a:pPr marL="361950" lvl="1" indent="-361950">
              <a:lnSpc>
                <a:spcPct val="102000"/>
              </a:lnSpc>
              <a:spcAft>
                <a:spcPts val="1425"/>
              </a:spcAft>
              <a:buClrTx/>
              <a:buFont typeface="Arial" panose="020B0604020202020204" pitchFamily="34" charset="0"/>
              <a:buChar char="•"/>
              <a:tabLst>
                <a:tab pos="26670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610600" algn="l"/>
                <a:tab pos="8959850" algn="l"/>
                <a:tab pos="9409113" algn="l"/>
              </a:tabLst>
            </a:pPr>
            <a:r>
              <a:rPr lang="en-US" kern="1200" dirty="0">
                <a:latin typeface="Calibri" pitchFamily="32" charset="0"/>
                <a:ea typeface="Microsoft YaHei" charset="-122"/>
                <a:cs typeface="+mn-cs"/>
              </a:rPr>
              <a:t>Public relation (Twitter / Newsletter)</a:t>
            </a:r>
            <a:endParaRPr lang="de-DE" kern="1200" dirty="0">
              <a:latin typeface="Calibri" pitchFamily="32" charset="0"/>
              <a:ea typeface="Microsoft YaHei" charset="-122"/>
              <a:cs typeface="+mn-cs"/>
            </a:endParaRPr>
          </a:p>
          <a:p>
            <a:pPr marL="457200">
              <a:lnSpc>
                <a:spcPct val="102000"/>
              </a:lnSpc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endParaRPr lang="de-DE" sz="2400" kern="1200" dirty="0">
              <a:latin typeface="Calibri" pitchFamily="32" charset="0"/>
              <a:ea typeface="Microsoft YaHei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60363" y="179388"/>
            <a:ext cx="93599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 err="1">
                <a:solidFill>
                  <a:srgbClr val="70B23E"/>
                </a:solidFill>
                <a:latin typeface="Calibri" panose="020F0502020204030204" pitchFamily="34" charset="0"/>
              </a:rPr>
              <a:t>MENAdoc</a:t>
            </a: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 – The Future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9793" y="899517"/>
            <a:ext cx="9361040" cy="4691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Goals (2019–2021)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59792" y="179437"/>
            <a:ext cx="9059862" cy="468101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Public Relation – Website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4061" y="1619597"/>
            <a:ext cx="3778675" cy="381642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Better research tools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Thematic literature lists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Editorial articles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User-oriented structure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Newsletter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Twitter</a:t>
            </a:r>
          </a:p>
          <a:p>
            <a:pPr marL="430213" indent="-315913"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0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154882" y="6264113"/>
            <a:ext cx="489654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www.menalib.de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59793" y="899517"/>
            <a:ext cx="9361040" cy="4691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The virtual library MENALIB becomes portal of the SIS with new features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04" y="6416203"/>
            <a:ext cx="940339" cy="1080120"/>
          </a:xfrm>
          <a:prstGeom prst="rect">
            <a:avLst/>
          </a:prstGeom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600" r="5970"/>
          <a:stretch/>
        </p:blipFill>
        <p:spPr bwMode="auto">
          <a:xfrm>
            <a:off x="4139181" y="1547589"/>
            <a:ext cx="5581651" cy="47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826"/>
          <a:stretch/>
        </p:blipFill>
        <p:spPr bwMode="auto">
          <a:xfrm>
            <a:off x="473427" y="1619596"/>
            <a:ext cx="9246835" cy="524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59792" y="179437"/>
            <a:ext cx="9059862" cy="4681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kern="0" dirty="0">
                <a:solidFill>
                  <a:srgbClr val="70B23E"/>
                </a:solidFill>
                <a:latin typeface="Calibri" panose="020F0502020204030204" pitchFamily="34" charset="0"/>
              </a:rPr>
              <a:t>Public Relation – Website | Search Tools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9793" y="898405"/>
            <a:ext cx="9361040" cy="4691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Results with the Discovery-Search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50717" y="179388"/>
            <a:ext cx="9369546" cy="432097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Public Relation – </a:t>
            </a:r>
            <a:r>
              <a:rPr lang="en-GB" sz="2800" dirty="0">
                <a:solidFill>
                  <a:srgbClr val="70B23E"/>
                </a:solidFill>
                <a:latin typeface="Calibri" panose="020F0502020204030204" pitchFamily="34" charset="0"/>
              </a:rPr>
              <a:t>Social Media</a:t>
            </a: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6" name="Rectangle 8"/>
          <p:cNvSpPr>
            <a:spLocks noChangeArrowheads="1"/>
          </p:cNvSpPr>
          <p:nvPr/>
        </p:nvSpPr>
        <p:spPr bwMode="auto">
          <a:xfrm>
            <a:off x="9288463" y="7272338"/>
            <a:ext cx="792162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225" y="900727"/>
            <a:ext cx="5392054" cy="539939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44" y="5688806"/>
            <a:ext cx="662166" cy="539303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59792" y="971525"/>
            <a:ext cx="3618929" cy="43564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Twitter @</a:t>
            </a:r>
            <a:r>
              <a:rPr lang="de-DE" sz="2000" dirty="0" err="1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menalib</a:t>
            </a:r>
            <a:endParaRPr lang="de-DE" sz="20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Announcements</a:t>
            </a:r>
            <a:r>
              <a:rPr lang="de-DE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: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Open access titles 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4" charset="0"/>
              </a:rPr>
              <a:t>Projects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Exhibitions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Events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New releases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Rarities</a:t>
            </a:r>
          </a:p>
          <a:p>
            <a:pPr marL="423863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Calibri" pitchFamily="32" charset="0"/>
                <a:ea typeface="Microsoft YaHei" charset="-122"/>
              </a:rPr>
              <a:t>International target group</a:t>
            </a:r>
          </a:p>
          <a:p>
            <a:pPr marL="1166813" lvl="1" indent="-317500">
              <a:lnSpc>
                <a:spcPct val="102000"/>
              </a:lnSpc>
              <a:spcAft>
                <a:spcPts val="1425"/>
              </a:spcAft>
              <a:buSzPct val="45000"/>
              <a:buFont typeface="Wingdings" charset="2"/>
              <a:buChar char="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de-DE" sz="2000" dirty="0">
              <a:solidFill>
                <a:srgbClr val="000000"/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84228" y="6310189"/>
            <a:ext cx="489654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www.twitter.com/menalib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72" y="6408129"/>
            <a:ext cx="940339" cy="108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179388"/>
            <a:ext cx="9359900" cy="468101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The End</a:t>
            </a:r>
            <a:endParaRPr lang="en-GB" sz="2800" dirty="0">
              <a:solidFill>
                <a:srgbClr val="70B23E"/>
              </a:solidFill>
              <a:latin typeface="Calibri" panose="020F0502020204030204" pitchFamily="34" charset="0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60933" y="882935"/>
            <a:ext cx="9359899" cy="41651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 algn="l" defTabSz="449263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algn="l" defTabSz="449263" rtl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Thanks for your attention and...</a:t>
            </a:r>
            <a:endParaRPr lang="de-DE" sz="2400" b="1" kern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2400" b="1" kern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19597"/>
            <a:ext cx="4527367" cy="49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087984" y="3419797"/>
            <a:ext cx="2160240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50" b="1" i="0" u="none" strike="noStrike" cap="none" normalizeH="0" baseline="0" dirty="0" err="1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MENAdoc</a:t>
            </a:r>
            <a:r>
              <a:rPr kumimoji="0" lang="de-DE" sz="1850" b="1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TEAM </a:t>
            </a:r>
          </a:p>
          <a:p>
            <a:pPr marL="0" marR="0" lvl="0" indent="0" algn="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50" b="1" i="0" u="none" strike="noStrike" cap="none" normalizeH="0" baseline="0" dirty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HALLE</a:t>
            </a:r>
            <a:endParaRPr kumimoji="0" lang="de-DE" sz="1850" b="1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25" y="1803325"/>
            <a:ext cx="3663767" cy="219253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88" y="4318961"/>
            <a:ext cx="3583430" cy="2089168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87984" y="3131765"/>
            <a:ext cx="2160240" cy="37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850" b="1" dirty="0">
                <a:latin typeface="Calibri" pitchFamily="34" charset="0"/>
                <a:ea typeface="Calibri" pitchFamily="34" charset="0"/>
                <a:cs typeface="Arial" pitchFamily="34" charset="0"/>
              </a:rPr>
              <a:t>AND THE</a:t>
            </a:r>
            <a:endParaRPr kumimoji="0" lang="de-DE" sz="1850" b="1" i="0" u="none" strike="noStrike" cap="none" normalizeH="0" baseline="0" dirty="0">
              <a:ln>
                <a:noFill/>
              </a:ln>
              <a:effectLst/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7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6815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In languages of the MENA region (old holdings of the DMG</a:t>
            </a: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rarities from the Orient-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Institut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Istanbul)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(Semitic / Islamic Studies)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User requests</a:t>
            </a:r>
          </a:p>
          <a:p>
            <a:pPr marL="457200" indent="-4572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A. Copyright free material: selection according to subject criteria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b="22326"/>
          <a:stretch/>
        </p:blipFill>
        <p:spPr>
          <a:xfrm>
            <a:off x="359793" y="2735721"/>
            <a:ext cx="8532948" cy="363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757" t="3930" r="1899" b="4216"/>
          <a:stretch/>
        </p:blipFill>
        <p:spPr bwMode="auto">
          <a:xfrm>
            <a:off x="467804" y="2568784"/>
            <a:ext cx="9165886" cy="4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In languages of the MENA region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(old holdings of the DMG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rarities from the Orient-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Institut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Istanbul)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(Semitic / Islamic Studies)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User requests</a:t>
            </a:r>
          </a:p>
          <a:p>
            <a:pPr marL="457200" indent="-4572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A. Copyright free material: selection according to subject criteria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905" t="25158" b="3381"/>
          <a:stretch/>
        </p:blipFill>
        <p:spPr bwMode="auto">
          <a:xfrm>
            <a:off x="467804" y="2546933"/>
            <a:ext cx="9237817" cy="443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In languages of the MENA region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(old holdings of the DMG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rarities from the Orient-</a:t>
            </a:r>
            <a:r>
              <a:rPr lang="en-US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Institut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Istanbul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(Semitic / Islamic Studies)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User requests</a:t>
            </a:r>
          </a:p>
          <a:p>
            <a:pPr marL="457200" indent="-4572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A. Copyright free material: selection according to subject criteria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203" t="5867" r="3357" b="9915"/>
          <a:stretch/>
        </p:blipFill>
        <p:spPr bwMode="auto">
          <a:xfrm>
            <a:off x="412394" y="2597494"/>
            <a:ext cx="9308438" cy="402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In languages of the MENA region (old holdings of the DMG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rarities from the Orient-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Institut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Istanbul)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(Semitic / Islamic Studies)</a:t>
            </a:r>
            <a:endParaRPr lang="en-GB" sz="22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User requests</a:t>
            </a:r>
          </a:p>
          <a:p>
            <a:pPr marL="457200" indent="-4572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A. Copyright free material: selection according to subject criteria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In languages of the MENA region (old holdings of the DMG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rarities from the Orient-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Institut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 Istanbul)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(Semitic / Islamic Studies)</a:t>
            </a:r>
            <a:endParaRPr lang="en-GB" sz="22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User requests</a:t>
            </a:r>
          </a:p>
          <a:p>
            <a:pPr marL="457200" indent="-4572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lphaLcParenR"/>
              <a:tabLst>
                <a:tab pos="423863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A. Copyright free material: selection according to subject criteria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576" t="4329" r="1283" b="7080"/>
          <a:stretch/>
        </p:blipFill>
        <p:spPr bwMode="auto">
          <a:xfrm>
            <a:off x="468313" y="2627709"/>
            <a:ext cx="9015375" cy="408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5157"/>
          <a:stretch/>
        </p:blipFill>
        <p:spPr>
          <a:xfrm>
            <a:off x="468882" y="2337417"/>
            <a:ext cx="9251950" cy="4466756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 bwMode="auto">
          <a:xfrm>
            <a:off x="1043868" y="5419656"/>
            <a:ext cx="1224136" cy="19638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179388"/>
            <a:ext cx="9070975" cy="490538"/>
          </a:xfrm>
          <a:noFill/>
          <a:ln w="9525">
            <a:noFill/>
            <a:round/>
            <a:headEnd/>
            <a:tailEnd/>
          </a:ln>
        </p:spPr>
        <p:txBody>
          <a:bodyPr vert="horz" wrap="square" lIns="90000" tIns="6120" rIns="90000" bIns="4500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2800" dirty="0">
                <a:solidFill>
                  <a:srgbClr val="70B23E"/>
                </a:solidFill>
                <a:latin typeface="Calibri" panose="020F0502020204030204" pitchFamily="34" charset="0"/>
              </a:rPr>
              <a:t>MENAdoc Content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032250" y="863600"/>
            <a:ext cx="180975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9288463" y="7272338"/>
            <a:ext cx="865187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7520" rIns="90000" bIns="45000"/>
          <a:lstStyle/>
          <a:p>
            <a:pPr hangingPunct="1">
              <a:lnSpc>
                <a:spcPct val="98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sz="1000" dirty="0">
              <a:solidFill>
                <a:srgbClr val="000000"/>
              </a:solidFill>
              <a:latin typeface="Futura T OT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59793" y="647489"/>
            <a:ext cx="9361040" cy="39747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>
              <a:lnSpc>
                <a:spcPct val="102000"/>
              </a:lnSpc>
              <a:spcAft>
                <a:spcPts val="1425"/>
              </a:spcAft>
              <a:buClrTx/>
              <a:buFontTx/>
              <a:buNone/>
              <a:tabLst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4163" algn="l"/>
                <a:tab pos="5813425" algn="l"/>
                <a:tab pos="6262688" algn="l"/>
                <a:tab pos="6711950" algn="l"/>
                <a:tab pos="7161213" algn="l"/>
                <a:tab pos="7610475" algn="l"/>
                <a:tab pos="8059738" algn="l"/>
                <a:tab pos="8509000" algn="l"/>
                <a:tab pos="8958263" algn="l"/>
                <a:tab pos="9407525" algn="l"/>
              </a:tabLst>
              <a:defRPr/>
            </a:pPr>
            <a:r>
              <a:rPr lang="en-US" sz="2400" b="1" spc="-50" dirty="0">
                <a:solidFill>
                  <a:schemeClr val="bg2">
                    <a:lumMod val="75000"/>
                  </a:schemeClr>
                </a:solidFill>
                <a:latin typeface="Calibri" pitchFamily="32" charset="0"/>
                <a:ea typeface="Microsoft YaHei" charset="-122"/>
              </a:rPr>
              <a:t>B. Copyright protected material</a:t>
            </a:r>
            <a:endParaRPr lang="de-DE" sz="2400" b="1" spc="-50" dirty="0">
              <a:solidFill>
                <a:schemeClr val="bg2">
                  <a:lumMod val="75000"/>
                </a:schemeClr>
              </a:solidFill>
              <a:latin typeface="Calibri" pitchFamily="32" charset="0"/>
              <a:ea typeface="Microsoft YaHei" charset="-12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8376" y="1115541"/>
            <a:ext cx="9322680" cy="13321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0" rIns="90000" bIns="45000"/>
          <a:lstStyle/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Primary literature (licenced literature in MENA languages) Al </a:t>
            </a:r>
            <a:r>
              <a:rPr lang="en-GB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Manhal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</a:rPr>
              <a:t>Secondary literature </a:t>
            </a:r>
          </a:p>
          <a:p>
            <a:pPr marL="714375" lvl="1" indent="-447675">
              <a:lnSpc>
                <a:spcPct val="100000"/>
              </a:lnSpc>
              <a:buFont typeface="+mj-lt"/>
              <a:buAutoNum type="alphaLcPeriod"/>
            </a:pP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</a:rPr>
              <a:t>Gold open access</a:t>
            </a: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  <a:p>
            <a:pPr marL="457200" indent="-342900">
              <a:lnSpc>
                <a:spcPct val="102000"/>
              </a:lnSpc>
              <a:spcAft>
                <a:spcPts val="1425"/>
              </a:spcAft>
              <a:buClrTx/>
              <a:buFont typeface="+mj-lt"/>
              <a:buAutoNum type="arabicPeriod"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ea typeface="Microsoft YaHei" charset="-122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2298" t="5707" r="6590" b="4056"/>
          <a:stretch/>
        </p:blipFill>
        <p:spPr bwMode="auto">
          <a:xfrm>
            <a:off x="477854" y="2339676"/>
            <a:ext cx="8882938" cy="458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88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-Design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Microsoft Office PowerPoint</Application>
  <PresentationFormat>Benutzerdefiniert</PresentationFormat>
  <Paragraphs>163</Paragraphs>
  <Slides>24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Microsoft YaHei</vt:lpstr>
      <vt:lpstr>Arial</vt:lpstr>
      <vt:lpstr>Calibri</vt:lpstr>
      <vt:lpstr>Futura T OT</vt:lpstr>
      <vt:lpstr>Times New Roman</vt:lpstr>
      <vt:lpstr>Wingdings</vt:lpstr>
      <vt:lpstr>Larissa-Design</vt:lpstr>
      <vt:lpstr>Benutzerdefiniertes Design</vt:lpstr>
      <vt:lpstr>PowerPoint-Präsentation</vt:lpstr>
      <vt:lpstr>The Specialized Information Service (SIS) </vt:lpstr>
      <vt:lpstr>MENAdoc Content</vt:lpstr>
      <vt:lpstr>MENAdoc Content</vt:lpstr>
      <vt:lpstr>MENAdoc Content</vt:lpstr>
      <vt:lpstr>MENAdoc Content</vt:lpstr>
      <vt:lpstr>MENAdoc Content</vt:lpstr>
      <vt:lpstr>MENAdoc Content</vt:lpstr>
      <vt:lpstr>MENAdoc Content</vt:lpstr>
      <vt:lpstr>MENAdoc Content</vt:lpstr>
      <vt:lpstr>Beiruter Texte und Studien</vt:lpstr>
      <vt:lpstr>PowerPoint-Präsentation</vt:lpstr>
      <vt:lpstr>Out of print works DNB</vt:lpstr>
      <vt:lpstr>PowerPoint-Präsentation</vt:lpstr>
      <vt:lpstr>MENAdoc Content</vt:lpstr>
      <vt:lpstr>MENAdoc Service</vt:lpstr>
      <vt:lpstr>MENAdoc Content</vt:lpstr>
      <vt:lpstr>PowerPoint-Präsentation</vt:lpstr>
      <vt:lpstr>Challenge: Full Text Recognition of Arabic Texts</vt:lpstr>
      <vt:lpstr>PowerPoint-Präsentation</vt:lpstr>
      <vt:lpstr>Public Relation – Website</vt:lpstr>
      <vt:lpstr>PowerPoint-Präsentation</vt:lpstr>
      <vt:lpstr>Public Relation – Social Media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usera</dc:creator>
  <cp:lastModifiedBy>Susanne Saker</cp:lastModifiedBy>
  <cp:revision>290</cp:revision>
  <cp:lastPrinted>1601-01-01T00:00:00Z</cp:lastPrinted>
  <dcterms:created xsi:type="dcterms:W3CDTF">1601-01-01T00:00:00Z</dcterms:created>
  <dcterms:modified xsi:type="dcterms:W3CDTF">2022-05-24T14:49:00Z</dcterms:modified>
</cp:coreProperties>
</file>