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3"/>
  </p:notesMasterIdLst>
  <p:sldIdLst>
    <p:sldId id="522" r:id="rId2"/>
    <p:sldId id="381" r:id="rId3"/>
    <p:sldId id="259" r:id="rId4"/>
    <p:sldId id="550" r:id="rId5"/>
    <p:sldId id="526" r:id="rId6"/>
    <p:sldId id="553" r:id="rId7"/>
    <p:sldId id="560" r:id="rId8"/>
    <p:sldId id="483" r:id="rId9"/>
    <p:sldId id="476" r:id="rId10"/>
    <p:sldId id="478" r:id="rId11"/>
    <p:sldId id="480" r:id="rId12"/>
    <p:sldId id="558" r:id="rId13"/>
    <p:sldId id="527" r:id="rId14"/>
    <p:sldId id="492" r:id="rId15"/>
    <p:sldId id="493" r:id="rId16"/>
    <p:sldId id="537" r:id="rId17"/>
    <p:sldId id="518" r:id="rId18"/>
    <p:sldId id="551" r:id="rId19"/>
    <p:sldId id="559" r:id="rId20"/>
    <p:sldId id="320" r:id="rId21"/>
    <p:sldId id="502" r:id="rId22"/>
    <p:sldId id="536" r:id="rId23"/>
    <p:sldId id="554" r:id="rId24"/>
    <p:sldId id="539" r:id="rId25"/>
    <p:sldId id="262" r:id="rId26"/>
    <p:sldId id="261" r:id="rId27"/>
    <p:sldId id="517" r:id="rId28"/>
    <p:sldId id="533" r:id="rId29"/>
    <p:sldId id="534" r:id="rId30"/>
    <p:sldId id="535" r:id="rId31"/>
    <p:sldId id="552" r:id="rId32"/>
    <p:sldId id="546" r:id="rId33"/>
    <p:sldId id="547" r:id="rId34"/>
    <p:sldId id="548" r:id="rId35"/>
    <p:sldId id="549" r:id="rId36"/>
    <p:sldId id="542" r:id="rId37"/>
    <p:sldId id="543" r:id="rId38"/>
    <p:sldId id="508" r:id="rId39"/>
    <p:sldId id="498" r:id="rId40"/>
    <p:sldId id="500" r:id="rId41"/>
    <p:sldId id="285" r:id="rId42"/>
  </p:sldIdLst>
  <p:sldSz cx="12192000" cy="6858000"/>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88" d="100"/>
          <a:sy n="88" d="100"/>
        </p:scale>
        <p:origin x="11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231" cy="34145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4271" y="0"/>
            <a:ext cx="4302231" cy="341458"/>
          </a:xfrm>
          <a:prstGeom prst="rect">
            <a:avLst/>
          </a:prstGeom>
        </p:spPr>
        <p:txBody>
          <a:bodyPr vert="horz" lIns="91440" tIns="45720" rIns="91440" bIns="45720" rtlCol="0"/>
          <a:lstStyle>
            <a:lvl1pPr algn="r">
              <a:defRPr sz="1200"/>
            </a:lvl1pPr>
          </a:lstStyle>
          <a:p>
            <a:fld id="{FBE31154-4576-49E1-B196-25C0622AB905}" type="datetimeFigureOut">
              <a:rPr lang="en-US" smtClean="0"/>
              <a:t>5/24/2022</a:t>
            </a:fld>
            <a:endParaRPr lang="en-US"/>
          </a:p>
        </p:txBody>
      </p:sp>
      <p:sp>
        <p:nvSpPr>
          <p:cNvPr id="4" name="Slide Image Placeholder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823" y="3271382"/>
            <a:ext cx="7942580" cy="267658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6219"/>
            <a:ext cx="4302231" cy="34145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4271" y="6456219"/>
            <a:ext cx="4302231" cy="341457"/>
          </a:xfrm>
          <a:prstGeom prst="rect">
            <a:avLst/>
          </a:prstGeom>
        </p:spPr>
        <p:txBody>
          <a:bodyPr vert="horz" lIns="91440" tIns="45720" rIns="91440" bIns="45720" rtlCol="0" anchor="b"/>
          <a:lstStyle>
            <a:lvl1pPr algn="r">
              <a:defRPr sz="1200"/>
            </a:lvl1pPr>
          </a:lstStyle>
          <a:p>
            <a:fld id="{14379208-6FE3-49EB-B2E4-44FEFF329FAF}" type="slidenum">
              <a:rPr lang="en-US" smtClean="0"/>
              <a:t>‹Nr.›</a:t>
            </a:fld>
            <a:endParaRPr lang="en-US"/>
          </a:p>
        </p:txBody>
      </p:sp>
    </p:spTree>
    <p:extLst>
      <p:ext uri="{BB962C8B-B14F-4D97-AF65-F5344CB8AC3E}">
        <p14:creationId xmlns:p14="http://schemas.microsoft.com/office/powerpoint/2010/main" val="4145141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39104B-C564-486C-B57A-065B194FAD07}" type="slidenum">
              <a:rPr lang="en-US" smtClean="0"/>
              <a:pPr/>
              <a:t>9</a:t>
            </a:fld>
            <a:endParaRPr lang="en-US"/>
          </a:p>
        </p:txBody>
      </p:sp>
    </p:spTree>
    <p:extLst>
      <p:ext uri="{BB962C8B-B14F-4D97-AF65-F5344CB8AC3E}">
        <p14:creationId xmlns:p14="http://schemas.microsoft.com/office/powerpoint/2010/main" val="3632224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39104B-C564-486C-B57A-065B194FAD07}" type="slidenum">
              <a:rPr lang="en-US" smtClean="0"/>
              <a:pPr/>
              <a:t>10</a:t>
            </a:fld>
            <a:endParaRPr lang="en-US"/>
          </a:p>
        </p:txBody>
      </p:sp>
    </p:spTree>
    <p:extLst>
      <p:ext uri="{BB962C8B-B14F-4D97-AF65-F5344CB8AC3E}">
        <p14:creationId xmlns:p14="http://schemas.microsoft.com/office/powerpoint/2010/main" val="791434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3250" y="504825"/>
            <a:ext cx="4494213" cy="2527300"/>
          </a:xfrm>
        </p:spPr>
      </p:sp>
      <p:sp>
        <p:nvSpPr>
          <p:cNvPr id="3" name="Notes Placeholder 2"/>
          <p:cNvSpPr>
            <a:spLocks noGrp="1"/>
          </p:cNvSpPr>
          <p:nvPr>
            <p:ph type="body" idx="1"/>
          </p:nvPr>
        </p:nvSpPr>
        <p:spPr/>
        <p:txBody>
          <a:bodyPr>
            <a:normAutofit/>
          </a:bodyPr>
          <a:lstStyle/>
          <a:p>
            <a:r>
              <a:rPr lang="en-US" dirty="0"/>
              <a:t>There are different categories of carrier terms – audio, computer, microform, microscopic, projected image, stereographic, unmediated,</a:t>
            </a:r>
            <a:r>
              <a:rPr lang="en-US" baseline="0" dirty="0"/>
              <a:t> video, and unspecified.</a:t>
            </a:r>
            <a:endParaRPr lang="en-US" dirty="0"/>
          </a:p>
        </p:txBody>
      </p:sp>
      <p:sp>
        <p:nvSpPr>
          <p:cNvPr id="4" name="Slide Number Placeholder 3"/>
          <p:cNvSpPr>
            <a:spLocks noGrp="1"/>
          </p:cNvSpPr>
          <p:nvPr>
            <p:ph type="sldNum" sz="quarter" idx="10"/>
          </p:nvPr>
        </p:nvSpPr>
        <p:spPr/>
        <p:txBody>
          <a:bodyPr/>
          <a:lstStyle/>
          <a:p>
            <a:fld id="{8539104B-C564-486C-B57A-065B194FAD07}" type="slidenum">
              <a:rPr lang="en-US" smtClean="0"/>
              <a:pPr/>
              <a:t>11</a:t>
            </a:fld>
            <a:endParaRPr lang="en-US"/>
          </a:p>
        </p:txBody>
      </p:sp>
    </p:spTree>
    <p:extLst>
      <p:ext uri="{BB962C8B-B14F-4D97-AF65-F5344CB8AC3E}">
        <p14:creationId xmlns:p14="http://schemas.microsoft.com/office/powerpoint/2010/main" val="1054373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Designation of function that describes the relationship between a name and a work, </a:t>
            </a:r>
          </a:p>
        </p:txBody>
      </p:sp>
      <p:sp>
        <p:nvSpPr>
          <p:cNvPr id="4" name="Slide Number Placeholder 3"/>
          <p:cNvSpPr>
            <a:spLocks noGrp="1"/>
          </p:cNvSpPr>
          <p:nvPr>
            <p:ph type="sldNum" sz="quarter" idx="10"/>
          </p:nvPr>
        </p:nvSpPr>
        <p:spPr/>
        <p:txBody>
          <a:bodyPr/>
          <a:lstStyle/>
          <a:p>
            <a:fld id="{A994475D-9AC7-4E1F-A78A-6EF6EA72642C}" type="slidenum">
              <a:rPr lang="en-US" smtClean="0"/>
              <a:pPr/>
              <a:t>13</a:t>
            </a:fld>
            <a:endParaRPr lang="en-US"/>
          </a:p>
        </p:txBody>
      </p:sp>
    </p:spTree>
    <p:extLst>
      <p:ext uri="{BB962C8B-B14F-4D97-AF65-F5344CB8AC3E}">
        <p14:creationId xmlns:p14="http://schemas.microsoft.com/office/powerpoint/2010/main" val="924489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C2644-155B-4E67-A1BB-16F399299C46}" type="slidenum">
              <a:rPr lang="en-US" smtClean="0"/>
              <a:pPr/>
              <a:t>14</a:t>
            </a:fld>
            <a:endParaRPr lang="en-US"/>
          </a:p>
        </p:txBody>
      </p:sp>
    </p:spTree>
    <p:extLst>
      <p:ext uri="{BB962C8B-B14F-4D97-AF65-F5344CB8AC3E}">
        <p14:creationId xmlns:p14="http://schemas.microsoft.com/office/powerpoint/2010/main" val="2997171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RDA in MARC</a:t>
            </a:r>
            <a:r>
              <a:rPr lang="en-US" baseline="0" dirty="0"/>
              <a:t> is another LOC resource that I don’t think I mentioned earlier.</a:t>
            </a:r>
            <a:endParaRPr lang="en-US" dirty="0"/>
          </a:p>
        </p:txBody>
      </p:sp>
      <p:sp>
        <p:nvSpPr>
          <p:cNvPr id="4" name="Slide Number Placeholder 3"/>
          <p:cNvSpPr>
            <a:spLocks noGrp="1"/>
          </p:cNvSpPr>
          <p:nvPr>
            <p:ph type="sldNum" sz="quarter" idx="10"/>
          </p:nvPr>
        </p:nvSpPr>
        <p:spPr/>
        <p:txBody>
          <a:bodyPr/>
          <a:lstStyle/>
          <a:p>
            <a:fld id="{8539104B-C564-486C-B57A-065B194FAD07}" type="slidenum">
              <a:rPr lang="en-US" smtClean="0"/>
              <a:pPr/>
              <a:t>39</a:t>
            </a:fld>
            <a:endParaRPr lang="en-US"/>
          </a:p>
        </p:txBody>
      </p:sp>
    </p:spTree>
    <p:extLst>
      <p:ext uri="{BB962C8B-B14F-4D97-AF65-F5344CB8AC3E}">
        <p14:creationId xmlns:p14="http://schemas.microsoft.com/office/powerpoint/2010/main" val="675282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RDA in MARC</a:t>
            </a:r>
            <a:r>
              <a:rPr lang="en-US" baseline="0" dirty="0"/>
              <a:t> is another LOC resource that I don’t think I mentioned earlier.</a:t>
            </a:r>
            <a:endParaRPr lang="en-US" dirty="0"/>
          </a:p>
        </p:txBody>
      </p:sp>
      <p:sp>
        <p:nvSpPr>
          <p:cNvPr id="4" name="Slide Number Placeholder 3"/>
          <p:cNvSpPr>
            <a:spLocks noGrp="1"/>
          </p:cNvSpPr>
          <p:nvPr>
            <p:ph type="sldNum" sz="quarter" idx="10"/>
          </p:nvPr>
        </p:nvSpPr>
        <p:spPr/>
        <p:txBody>
          <a:bodyPr/>
          <a:lstStyle/>
          <a:p>
            <a:fld id="{8539104B-C564-486C-B57A-065B194FAD07}" type="slidenum">
              <a:rPr lang="en-US" smtClean="0"/>
              <a:pPr/>
              <a:t>40</a:t>
            </a:fld>
            <a:endParaRPr lang="en-US"/>
          </a:p>
        </p:txBody>
      </p:sp>
    </p:spTree>
    <p:extLst>
      <p:ext uri="{BB962C8B-B14F-4D97-AF65-F5344CB8AC3E}">
        <p14:creationId xmlns:p14="http://schemas.microsoft.com/office/powerpoint/2010/main" val="643975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B9FE52-775B-4C39-8A23-805E2554ADB0}" type="slidenum">
              <a:rPr lang="en-US" smtClean="0"/>
              <a:pPr/>
              <a:t>41</a:t>
            </a:fld>
            <a:endParaRPr lang="en-US"/>
          </a:p>
        </p:txBody>
      </p:sp>
    </p:spTree>
    <p:extLst>
      <p:ext uri="{BB962C8B-B14F-4D97-AF65-F5344CB8AC3E}">
        <p14:creationId xmlns:p14="http://schemas.microsoft.com/office/powerpoint/2010/main" val="558860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8317D4-9BD7-4C3C-963D-5A3DBC243A96}" type="datetime1">
              <a:rPr lang="en-US" smtClean="0"/>
              <a:t>5/24/2022</a:t>
            </a:fld>
            <a:endParaRPr lang="en-US"/>
          </a:p>
        </p:txBody>
      </p:sp>
      <p:sp>
        <p:nvSpPr>
          <p:cNvPr id="5" name="Footer Placeholder 4"/>
          <p:cNvSpPr>
            <a:spLocks noGrp="1"/>
          </p:cNvSpPr>
          <p:nvPr>
            <p:ph type="ftr" sz="quarter" idx="11"/>
          </p:nvPr>
        </p:nvSpPr>
        <p:spPr/>
        <p:txBody>
          <a:bodyPr/>
          <a:lstStyle/>
          <a:p>
            <a:r>
              <a:rPr lang="en-US"/>
              <a:t>MELCom 2018</a:t>
            </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1890925-CC74-4507-B910-621DBC4ED881}" type="slidenum">
              <a:rPr lang="en-US" smtClean="0"/>
              <a:t>‹Nr.›</a:t>
            </a:fld>
            <a:endParaRPr lang="en-US"/>
          </a:p>
        </p:txBody>
      </p:sp>
    </p:spTree>
    <p:extLst>
      <p:ext uri="{BB962C8B-B14F-4D97-AF65-F5344CB8AC3E}">
        <p14:creationId xmlns:p14="http://schemas.microsoft.com/office/powerpoint/2010/main" val="3498599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7DA496-EED0-4308-A358-588455AC4FE4}" type="datetime1">
              <a:rPr lang="en-US" smtClean="0"/>
              <a:t>5/24/2022</a:t>
            </a:fld>
            <a:endParaRPr lang="en-US"/>
          </a:p>
        </p:txBody>
      </p:sp>
      <p:sp>
        <p:nvSpPr>
          <p:cNvPr id="5" name="Footer Placeholder 4"/>
          <p:cNvSpPr>
            <a:spLocks noGrp="1"/>
          </p:cNvSpPr>
          <p:nvPr>
            <p:ph type="ftr" sz="quarter" idx="11"/>
          </p:nvPr>
        </p:nvSpPr>
        <p:spPr/>
        <p:txBody>
          <a:bodyPr/>
          <a:lstStyle/>
          <a:p>
            <a:r>
              <a:rPr lang="en-US"/>
              <a:t>MELCom 2018</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1890925-CC74-4507-B910-621DBC4ED881}" type="slidenum">
              <a:rPr lang="en-US" smtClean="0"/>
              <a:t>‹Nr.›</a:t>
            </a:fld>
            <a:endParaRPr lang="en-US"/>
          </a:p>
        </p:txBody>
      </p:sp>
    </p:spTree>
    <p:extLst>
      <p:ext uri="{BB962C8B-B14F-4D97-AF65-F5344CB8AC3E}">
        <p14:creationId xmlns:p14="http://schemas.microsoft.com/office/powerpoint/2010/main" val="4026773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5409D9-9122-4FF2-9E25-8B98B3C606B0}" type="datetime1">
              <a:rPr lang="en-US" smtClean="0"/>
              <a:t>5/24/2022</a:t>
            </a:fld>
            <a:endParaRPr lang="en-US"/>
          </a:p>
        </p:txBody>
      </p:sp>
      <p:sp>
        <p:nvSpPr>
          <p:cNvPr id="5" name="Footer Placeholder 4"/>
          <p:cNvSpPr>
            <a:spLocks noGrp="1"/>
          </p:cNvSpPr>
          <p:nvPr>
            <p:ph type="ftr" sz="quarter" idx="11"/>
          </p:nvPr>
        </p:nvSpPr>
        <p:spPr/>
        <p:txBody>
          <a:bodyPr/>
          <a:lstStyle/>
          <a:p>
            <a:r>
              <a:rPr lang="en-US"/>
              <a:t>MELCom 2018</a:t>
            </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1890925-CC74-4507-B910-621DBC4ED881}" type="slidenum">
              <a:rPr lang="en-US" smtClean="0"/>
              <a:t>‹Nr.›</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538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4AB89765-65FF-480E-9BA3-5F601B0F3528}" type="datetime1">
              <a:rPr lang="en-US" smtClean="0"/>
              <a:t>5/24/2022</a:t>
            </a:fld>
            <a:endParaRPr lang="en-US"/>
          </a:p>
        </p:txBody>
      </p:sp>
      <p:sp>
        <p:nvSpPr>
          <p:cNvPr id="6" name="Footer Placeholder 5"/>
          <p:cNvSpPr>
            <a:spLocks noGrp="1"/>
          </p:cNvSpPr>
          <p:nvPr>
            <p:ph type="ftr" sz="quarter" idx="11"/>
          </p:nvPr>
        </p:nvSpPr>
        <p:spPr/>
        <p:txBody>
          <a:bodyPr/>
          <a:lstStyle/>
          <a:p>
            <a:r>
              <a:rPr lang="en-US"/>
              <a:t>MELCom 2018</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1890925-CC74-4507-B910-621DBC4ED881}" type="slidenum">
              <a:rPr lang="en-US" smtClean="0"/>
              <a:t>‹Nr.›</a:t>
            </a:fld>
            <a:endParaRPr lang="en-US"/>
          </a:p>
        </p:txBody>
      </p:sp>
    </p:spTree>
    <p:extLst>
      <p:ext uri="{BB962C8B-B14F-4D97-AF65-F5344CB8AC3E}">
        <p14:creationId xmlns:p14="http://schemas.microsoft.com/office/powerpoint/2010/main" val="1962388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C5BB059-A612-42BE-B6D1-A7CB076BA42A}" type="datetime1">
              <a:rPr lang="en-US" smtClean="0"/>
              <a:t>5/24/2022</a:t>
            </a:fld>
            <a:endParaRPr lang="en-US"/>
          </a:p>
        </p:txBody>
      </p:sp>
      <p:sp>
        <p:nvSpPr>
          <p:cNvPr id="6" name="Footer Placeholder 5"/>
          <p:cNvSpPr>
            <a:spLocks noGrp="1"/>
          </p:cNvSpPr>
          <p:nvPr>
            <p:ph type="ftr" sz="quarter" idx="11"/>
          </p:nvPr>
        </p:nvSpPr>
        <p:spPr/>
        <p:txBody>
          <a:bodyPr/>
          <a:lstStyle/>
          <a:p>
            <a:r>
              <a:rPr lang="en-US"/>
              <a:t>MELCom 2018</a:t>
            </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1890925-CC74-4507-B910-621DBC4ED881}" type="slidenum">
              <a:rPr lang="en-US" smtClean="0"/>
              <a:t>‹Nr.›</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50681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035B539-B962-4143-8DAF-2B4D659D9B4E}" type="datetime1">
              <a:rPr lang="en-US" smtClean="0"/>
              <a:t>5/24/2022</a:t>
            </a:fld>
            <a:endParaRPr lang="en-US"/>
          </a:p>
        </p:txBody>
      </p:sp>
      <p:sp>
        <p:nvSpPr>
          <p:cNvPr id="6" name="Footer Placeholder 5"/>
          <p:cNvSpPr>
            <a:spLocks noGrp="1"/>
          </p:cNvSpPr>
          <p:nvPr>
            <p:ph type="ftr" sz="quarter" idx="11"/>
          </p:nvPr>
        </p:nvSpPr>
        <p:spPr/>
        <p:txBody>
          <a:bodyPr/>
          <a:lstStyle/>
          <a:p>
            <a:r>
              <a:rPr lang="en-US"/>
              <a:t>MELCom 2018</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1890925-CC74-4507-B910-621DBC4ED881}" type="slidenum">
              <a:rPr lang="en-US" smtClean="0"/>
              <a:t>‹Nr.›</a:t>
            </a:fld>
            <a:endParaRPr lang="en-US"/>
          </a:p>
        </p:txBody>
      </p:sp>
    </p:spTree>
    <p:extLst>
      <p:ext uri="{BB962C8B-B14F-4D97-AF65-F5344CB8AC3E}">
        <p14:creationId xmlns:p14="http://schemas.microsoft.com/office/powerpoint/2010/main" val="1699648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E9BC6-0226-495F-9E9D-48F4CCB64A18}" type="datetime1">
              <a:rPr lang="en-US" smtClean="0"/>
              <a:t>5/24/2022</a:t>
            </a:fld>
            <a:endParaRPr lang="en-US"/>
          </a:p>
        </p:txBody>
      </p:sp>
      <p:sp>
        <p:nvSpPr>
          <p:cNvPr id="5" name="Footer Placeholder 4"/>
          <p:cNvSpPr>
            <a:spLocks noGrp="1"/>
          </p:cNvSpPr>
          <p:nvPr>
            <p:ph type="ftr" sz="quarter" idx="11"/>
          </p:nvPr>
        </p:nvSpPr>
        <p:spPr/>
        <p:txBody>
          <a:bodyPr/>
          <a:lstStyle/>
          <a:p>
            <a:r>
              <a:rPr lang="en-US"/>
              <a:t>MELCom 2018</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1890925-CC74-4507-B910-621DBC4ED881}" type="slidenum">
              <a:rPr lang="en-US" smtClean="0"/>
              <a:t>‹Nr.›</a:t>
            </a:fld>
            <a:endParaRPr lang="en-US"/>
          </a:p>
        </p:txBody>
      </p:sp>
    </p:spTree>
    <p:extLst>
      <p:ext uri="{BB962C8B-B14F-4D97-AF65-F5344CB8AC3E}">
        <p14:creationId xmlns:p14="http://schemas.microsoft.com/office/powerpoint/2010/main" val="695941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40F15-C6EF-494C-B5C8-AF5858CDB09B}" type="datetime1">
              <a:rPr lang="en-US" smtClean="0"/>
              <a:t>5/24/2022</a:t>
            </a:fld>
            <a:endParaRPr lang="en-US"/>
          </a:p>
        </p:txBody>
      </p:sp>
      <p:sp>
        <p:nvSpPr>
          <p:cNvPr id="5" name="Footer Placeholder 4"/>
          <p:cNvSpPr>
            <a:spLocks noGrp="1"/>
          </p:cNvSpPr>
          <p:nvPr>
            <p:ph type="ftr" sz="quarter" idx="11"/>
          </p:nvPr>
        </p:nvSpPr>
        <p:spPr/>
        <p:txBody>
          <a:bodyPr/>
          <a:lstStyle/>
          <a:p>
            <a:r>
              <a:rPr lang="en-US"/>
              <a:t>MELCom 2018</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1890925-CC74-4507-B910-621DBC4ED881}" type="slidenum">
              <a:rPr lang="en-US" smtClean="0"/>
              <a:t>‹Nr.›</a:t>
            </a:fld>
            <a:endParaRPr lang="en-US"/>
          </a:p>
        </p:txBody>
      </p:sp>
    </p:spTree>
    <p:extLst>
      <p:ext uri="{BB962C8B-B14F-4D97-AF65-F5344CB8AC3E}">
        <p14:creationId xmlns:p14="http://schemas.microsoft.com/office/powerpoint/2010/main" val="58727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451E30-BE5F-460B-ABF9-68D12D76F6AC}" type="datetime1">
              <a:rPr lang="en-US" smtClean="0"/>
              <a:t>5/24/2022</a:t>
            </a:fld>
            <a:endParaRPr lang="en-US"/>
          </a:p>
        </p:txBody>
      </p:sp>
      <p:sp>
        <p:nvSpPr>
          <p:cNvPr id="5" name="Footer Placeholder 4"/>
          <p:cNvSpPr>
            <a:spLocks noGrp="1"/>
          </p:cNvSpPr>
          <p:nvPr>
            <p:ph type="ftr" sz="quarter" idx="11"/>
          </p:nvPr>
        </p:nvSpPr>
        <p:spPr/>
        <p:txBody>
          <a:bodyPr/>
          <a:lstStyle/>
          <a:p>
            <a:r>
              <a:rPr lang="en-US"/>
              <a:t>MELCom 2018</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1890925-CC74-4507-B910-621DBC4ED881}" type="slidenum">
              <a:rPr lang="en-US" smtClean="0"/>
              <a:t>‹Nr.›</a:t>
            </a:fld>
            <a:endParaRPr lang="en-US"/>
          </a:p>
        </p:txBody>
      </p:sp>
    </p:spTree>
    <p:extLst>
      <p:ext uri="{BB962C8B-B14F-4D97-AF65-F5344CB8AC3E}">
        <p14:creationId xmlns:p14="http://schemas.microsoft.com/office/powerpoint/2010/main" val="2796821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EEB7C5-E442-4BE4-851F-77A343524690}" type="datetime1">
              <a:rPr lang="en-US" smtClean="0"/>
              <a:t>5/24/2022</a:t>
            </a:fld>
            <a:endParaRPr lang="en-US"/>
          </a:p>
        </p:txBody>
      </p:sp>
      <p:sp>
        <p:nvSpPr>
          <p:cNvPr id="5" name="Footer Placeholder 4"/>
          <p:cNvSpPr>
            <a:spLocks noGrp="1"/>
          </p:cNvSpPr>
          <p:nvPr>
            <p:ph type="ftr" sz="quarter" idx="11"/>
          </p:nvPr>
        </p:nvSpPr>
        <p:spPr/>
        <p:txBody>
          <a:bodyPr/>
          <a:lstStyle/>
          <a:p>
            <a:r>
              <a:rPr lang="en-US"/>
              <a:t>MELCom 2018</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1890925-CC74-4507-B910-621DBC4ED881}" type="slidenum">
              <a:rPr lang="en-US" smtClean="0"/>
              <a:t>‹Nr.›</a:t>
            </a:fld>
            <a:endParaRPr lang="en-US"/>
          </a:p>
        </p:txBody>
      </p:sp>
    </p:spTree>
    <p:extLst>
      <p:ext uri="{BB962C8B-B14F-4D97-AF65-F5344CB8AC3E}">
        <p14:creationId xmlns:p14="http://schemas.microsoft.com/office/powerpoint/2010/main" val="3801623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C3A478-C341-4E41-9AB3-909A6D7660A6}" type="datetime1">
              <a:rPr lang="en-US" smtClean="0"/>
              <a:t>5/24/2022</a:t>
            </a:fld>
            <a:endParaRPr lang="en-US"/>
          </a:p>
        </p:txBody>
      </p:sp>
      <p:sp>
        <p:nvSpPr>
          <p:cNvPr id="6" name="Footer Placeholder 5"/>
          <p:cNvSpPr>
            <a:spLocks noGrp="1"/>
          </p:cNvSpPr>
          <p:nvPr>
            <p:ph type="ftr" sz="quarter" idx="11"/>
          </p:nvPr>
        </p:nvSpPr>
        <p:spPr/>
        <p:txBody>
          <a:bodyPr/>
          <a:lstStyle/>
          <a:p>
            <a:r>
              <a:rPr lang="en-US"/>
              <a:t>MELCom 2018</a:t>
            </a: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1890925-CC74-4507-B910-621DBC4ED881}" type="slidenum">
              <a:rPr lang="en-US" smtClean="0"/>
              <a:t>‹Nr.›</a:t>
            </a:fld>
            <a:endParaRPr lang="en-US"/>
          </a:p>
        </p:txBody>
      </p:sp>
    </p:spTree>
    <p:extLst>
      <p:ext uri="{BB962C8B-B14F-4D97-AF65-F5344CB8AC3E}">
        <p14:creationId xmlns:p14="http://schemas.microsoft.com/office/powerpoint/2010/main" val="2919481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EE3574-57F9-4C2D-B891-D20FEA58BBB6}" type="datetime1">
              <a:rPr lang="en-US" smtClean="0"/>
              <a:t>5/24/2022</a:t>
            </a:fld>
            <a:endParaRPr lang="en-US"/>
          </a:p>
        </p:txBody>
      </p:sp>
      <p:sp>
        <p:nvSpPr>
          <p:cNvPr id="8" name="Footer Placeholder 7"/>
          <p:cNvSpPr>
            <a:spLocks noGrp="1"/>
          </p:cNvSpPr>
          <p:nvPr>
            <p:ph type="ftr" sz="quarter" idx="11"/>
          </p:nvPr>
        </p:nvSpPr>
        <p:spPr/>
        <p:txBody>
          <a:bodyPr/>
          <a:lstStyle/>
          <a:p>
            <a:r>
              <a:rPr lang="en-US"/>
              <a:t>MELCom 2018</a:t>
            </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1890925-CC74-4507-B910-621DBC4ED881}" type="slidenum">
              <a:rPr lang="en-US" smtClean="0"/>
              <a:t>‹Nr.›</a:t>
            </a:fld>
            <a:endParaRPr lang="en-US"/>
          </a:p>
        </p:txBody>
      </p:sp>
    </p:spTree>
    <p:extLst>
      <p:ext uri="{BB962C8B-B14F-4D97-AF65-F5344CB8AC3E}">
        <p14:creationId xmlns:p14="http://schemas.microsoft.com/office/powerpoint/2010/main" val="196351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7D0897-4802-47B2-B128-6F3CD19A646A}" type="datetime1">
              <a:rPr lang="en-US" smtClean="0"/>
              <a:t>5/24/2022</a:t>
            </a:fld>
            <a:endParaRPr lang="en-US"/>
          </a:p>
        </p:txBody>
      </p:sp>
      <p:sp>
        <p:nvSpPr>
          <p:cNvPr id="4" name="Footer Placeholder 3"/>
          <p:cNvSpPr>
            <a:spLocks noGrp="1"/>
          </p:cNvSpPr>
          <p:nvPr>
            <p:ph type="ftr" sz="quarter" idx="11"/>
          </p:nvPr>
        </p:nvSpPr>
        <p:spPr/>
        <p:txBody>
          <a:bodyPr/>
          <a:lstStyle/>
          <a:p>
            <a:r>
              <a:rPr lang="en-US"/>
              <a:t>MELCom 2018</a:t>
            </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1890925-CC74-4507-B910-621DBC4ED881}" type="slidenum">
              <a:rPr lang="en-US" smtClean="0"/>
              <a:t>‹Nr.›</a:t>
            </a:fld>
            <a:endParaRPr lang="en-US"/>
          </a:p>
        </p:txBody>
      </p:sp>
    </p:spTree>
    <p:extLst>
      <p:ext uri="{BB962C8B-B14F-4D97-AF65-F5344CB8AC3E}">
        <p14:creationId xmlns:p14="http://schemas.microsoft.com/office/powerpoint/2010/main" val="1375837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5F951-AA42-4D79-8699-34627BB4B372}" type="datetime1">
              <a:rPr lang="en-US" smtClean="0"/>
              <a:t>5/24/2022</a:t>
            </a:fld>
            <a:endParaRPr lang="en-US"/>
          </a:p>
        </p:txBody>
      </p:sp>
      <p:sp>
        <p:nvSpPr>
          <p:cNvPr id="3" name="Footer Placeholder 2"/>
          <p:cNvSpPr>
            <a:spLocks noGrp="1"/>
          </p:cNvSpPr>
          <p:nvPr>
            <p:ph type="ftr" sz="quarter" idx="11"/>
          </p:nvPr>
        </p:nvSpPr>
        <p:spPr/>
        <p:txBody>
          <a:bodyPr/>
          <a:lstStyle/>
          <a:p>
            <a:r>
              <a:rPr lang="en-US"/>
              <a:t>MELCom 2018</a:t>
            </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1890925-CC74-4507-B910-621DBC4ED881}" type="slidenum">
              <a:rPr lang="en-US" smtClean="0"/>
              <a:t>‹Nr.›</a:t>
            </a:fld>
            <a:endParaRPr lang="en-US"/>
          </a:p>
        </p:txBody>
      </p:sp>
    </p:spTree>
    <p:extLst>
      <p:ext uri="{BB962C8B-B14F-4D97-AF65-F5344CB8AC3E}">
        <p14:creationId xmlns:p14="http://schemas.microsoft.com/office/powerpoint/2010/main" val="1077407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AFF409E-4D8E-45C7-B399-6C203322B51D}" type="datetime1">
              <a:rPr lang="en-US" smtClean="0"/>
              <a:t>5/24/2022</a:t>
            </a:fld>
            <a:endParaRPr lang="en-US"/>
          </a:p>
        </p:txBody>
      </p:sp>
      <p:sp>
        <p:nvSpPr>
          <p:cNvPr id="6" name="Footer Placeholder 5"/>
          <p:cNvSpPr>
            <a:spLocks noGrp="1"/>
          </p:cNvSpPr>
          <p:nvPr>
            <p:ph type="ftr" sz="quarter" idx="11"/>
          </p:nvPr>
        </p:nvSpPr>
        <p:spPr/>
        <p:txBody>
          <a:bodyPr/>
          <a:lstStyle/>
          <a:p>
            <a:r>
              <a:rPr lang="en-US"/>
              <a:t>MELCom 2018</a:t>
            </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1890925-CC74-4507-B910-621DBC4ED881}" type="slidenum">
              <a:rPr lang="en-US" smtClean="0"/>
              <a:t>‹Nr.›</a:t>
            </a:fld>
            <a:endParaRPr lang="en-US"/>
          </a:p>
        </p:txBody>
      </p:sp>
    </p:spTree>
    <p:extLst>
      <p:ext uri="{BB962C8B-B14F-4D97-AF65-F5344CB8AC3E}">
        <p14:creationId xmlns:p14="http://schemas.microsoft.com/office/powerpoint/2010/main" val="2301885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477B50F-CF59-4E98-93A7-77795A1CD441}" type="datetime1">
              <a:rPr lang="en-US" smtClean="0"/>
              <a:t>5/24/2022</a:t>
            </a:fld>
            <a:endParaRPr lang="en-US"/>
          </a:p>
        </p:txBody>
      </p:sp>
      <p:sp>
        <p:nvSpPr>
          <p:cNvPr id="6" name="Footer Placeholder 5"/>
          <p:cNvSpPr>
            <a:spLocks noGrp="1"/>
          </p:cNvSpPr>
          <p:nvPr>
            <p:ph type="ftr" sz="quarter" idx="11"/>
          </p:nvPr>
        </p:nvSpPr>
        <p:spPr/>
        <p:txBody>
          <a:bodyPr/>
          <a:lstStyle/>
          <a:p>
            <a:r>
              <a:rPr lang="en-US"/>
              <a:t>MELCom 2018</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1890925-CC74-4507-B910-621DBC4ED881}" type="slidenum">
              <a:rPr lang="en-US" smtClean="0"/>
              <a:t>‹Nr.›</a:t>
            </a:fld>
            <a:endParaRPr lang="en-US"/>
          </a:p>
        </p:txBody>
      </p:sp>
    </p:spTree>
    <p:extLst>
      <p:ext uri="{BB962C8B-B14F-4D97-AF65-F5344CB8AC3E}">
        <p14:creationId xmlns:p14="http://schemas.microsoft.com/office/powerpoint/2010/main" val="1749532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B9F1046-6BC3-4345-8123-9FA31179D133}" type="datetime1">
              <a:rPr lang="en-US" smtClean="0"/>
              <a:t>5/24/2022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MELCom 2018</a:t>
            </a: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1890925-CC74-4507-B910-621DBC4ED881}" type="slidenum">
              <a:rPr lang="en-US" smtClean="0"/>
              <a:t>‹Nr.›</a:t>
            </a:fld>
            <a:endParaRPr lang="en-US"/>
          </a:p>
        </p:txBody>
      </p:sp>
    </p:spTree>
    <p:extLst>
      <p:ext uri="{BB962C8B-B14F-4D97-AF65-F5344CB8AC3E}">
        <p14:creationId xmlns:p14="http://schemas.microsoft.com/office/powerpoint/2010/main" val="2948967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lideshare.net/Muawwad/ss-25871703" TargetMode="External"/><Relationship Id="rId2" Type="http://schemas.openxmlformats.org/officeDocument/2006/relationships/hyperlink" Target="http://www.slideshare.net/Muawwad/ss-1794916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rdatoolkit.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www.slideshare.net/Muawwad/ss-1794916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slideshare.net/Muawwad/ss-25871703"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7137" y="1001582"/>
            <a:ext cx="7197726" cy="2421464"/>
          </a:xfrm>
        </p:spPr>
        <p:txBody>
          <a:bodyPr>
            <a:normAutofit fontScale="90000"/>
          </a:bodyPr>
          <a:lstStyle/>
          <a:p>
            <a:pPr algn="ctr"/>
            <a:r>
              <a:rPr lang="en-US" sz="3600" b="1" i="1" dirty="0">
                <a:solidFill>
                  <a:schemeClr val="accent1"/>
                </a:solidFill>
                <a:effectLst>
                  <a:outerShdw blurRad="38100" dist="38100" dir="2700000" algn="tl">
                    <a:srgbClr val="000000">
                      <a:alpha val="43137"/>
                    </a:srgbClr>
                  </a:outerShdw>
                </a:effectLst>
              </a:rPr>
              <a:t>Shifting from MARC21 to RDA: Challenges of Cataloging Arabic Manuscripts </a:t>
            </a:r>
            <a:br>
              <a:rPr lang="en-US" sz="3600" b="1" i="1" dirty="0">
                <a:solidFill>
                  <a:schemeClr val="accent1"/>
                </a:solidFill>
                <a:effectLst>
                  <a:outerShdw blurRad="38100" dist="38100" dir="2700000" algn="tl">
                    <a:srgbClr val="000000">
                      <a:alpha val="43137"/>
                    </a:srgbClr>
                  </a:outerShdw>
                </a:effectLst>
              </a:rPr>
            </a:br>
            <a:r>
              <a:rPr lang="en-US" sz="2700" b="1" i="1" dirty="0">
                <a:solidFill>
                  <a:schemeClr val="accent2">
                    <a:lumMod val="75000"/>
                  </a:schemeClr>
                </a:solidFill>
                <a:effectLst>
                  <a:outerShdw blurRad="38100" dist="38100" dir="2700000" algn="tl">
                    <a:srgbClr val="000000">
                      <a:alpha val="43137"/>
                    </a:srgbClr>
                  </a:outerShdw>
                </a:effectLst>
              </a:rPr>
              <a:t>By </a:t>
            </a:r>
            <a:br>
              <a:rPr lang="en-US" sz="2700" dirty="0">
                <a:solidFill>
                  <a:schemeClr val="accent2">
                    <a:lumMod val="75000"/>
                  </a:schemeClr>
                </a:solidFill>
                <a:effectLst>
                  <a:outerShdw blurRad="38100" dist="38100" dir="2700000" algn="tl">
                    <a:srgbClr val="000000">
                      <a:alpha val="43137"/>
                    </a:srgbClr>
                  </a:outerShdw>
                </a:effectLst>
              </a:rPr>
            </a:br>
            <a:r>
              <a:rPr lang="en-US" sz="2700" b="1" i="1" dirty="0">
                <a:solidFill>
                  <a:schemeClr val="accent2">
                    <a:lumMod val="75000"/>
                  </a:schemeClr>
                </a:solidFill>
                <a:effectLst>
                  <a:outerShdw blurRad="38100" dist="38100" dir="2700000" algn="tl">
                    <a:srgbClr val="000000">
                      <a:alpha val="43137"/>
                    </a:srgbClr>
                  </a:outerShdw>
                </a:effectLst>
              </a:rPr>
              <a:t>Muneer Abu Baker </a:t>
            </a:r>
            <a:endParaRPr lang="en-US" sz="3600" dirty="0">
              <a:solidFill>
                <a:schemeClr val="accent2">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24000" y="3574878"/>
            <a:ext cx="9144000" cy="2291768"/>
          </a:xfrm>
        </p:spPr>
        <p:txBody>
          <a:bodyPr>
            <a:normAutofit fontScale="85000" lnSpcReduction="20000"/>
          </a:bodyPr>
          <a:lstStyle/>
          <a:p>
            <a:pPr algn="ctr"/>
            <a:r>
              <a:rPr lang="en-GB" sz="3200" b="1" i="1" dirty="0" err="1">
                <a:ln w="3175" cmpd="sng">
                  <a:noFill/>
                </a:ln>
                <a:solidFill>
                  <a:schemeClr val="accent5">
                    <a:lumMod val="50000"/>
                  </a:schemeClr>
                </a:solidFill>
                <a:effectLst>
                  <a:outerShdw blurRad="38100" dist="38100" dir="2700000" algn="tl">
                    <a:srgbClr val="000000">
                      <a:alpha val="43137"/>
                    </a:srgbClr>
                  </a:outerShdw>
                </a:effectLst>
                <a:latin typeface="+mj-lt"/>
                <a:ea typeface="+mj-ea"/>
                <a:cs typeface="+mj-cs"/>
              </a:rPr>
              <a:t>MELCom</a:t>
            </a:r>
            <a:r>
              <a:rPr lang="en-GB" sz="3200" b="1" i="1" dirty="0">
                <a:ln w="3175" cmpd="sng">
                  <a:noFill/>
                </a:ln>
                <a:solidFill>
                  <a:schemeClr val="accent5">
                    <a:lumMod val="50000"/>
                  </a:schemeClr>
                </a:solidFill>
                <a:effectLst>
                  <a:outerShdw blurRad="38100" dist="38100" dir="2700000" algn="tl">
                    <a:srgbClr val="000000">
                      <a:alpha val="43137"/>
                    </a:srgbClr>
                  </a:outerShdw>
                </a:effectLst>
                <a:latin typeface="+mj-lt"/>
                <a:ea typeface="+mj-ea"/>
                <a:cs typeface="+mj-cs"/>
              </a:rPr>
              <a:t> International 40th Annual Conference</a:t>
            </a:r>
            <a:endParaRPr lang="en-US" sz="3200" b="1" i="1" dirty="0">
              <a:ln w="3175" cmpd="sng">
                <a:noFill/>
              </a:ln>
              <a:solidFill>
                <a:schemeClr val="accent5">
                  <a:lumMod val="50000"/>
                </a:schemeClr>
              </a:solidFill>
              <a:effectLst>
                <a:outerShdw blurRad="38100" dist="38100" dir="2700000" algn="tl">
                  <a:srgbClr val="000000">
                    <a:alpha val="43137"/>
                  </a:srgbClr>
                </a:outerShdw>
              </a:effectLst>
              <a:latin typeface="+mj-lt"/>
              <a:ea typeface="+mj-ea"/>
              <a:cs typeface="+mj-cs"/>
            </a:endParaRPr>
          </a:p>
          <a:p>
            <a:pPr algn="ctr"/>
            <a:r>
              <a:rPr lang="en-GB" sz="3200" b="1" i="1" dirty="0">
                <a:ln w="3175" cmpd="sng">
                  <a:noFill/>
                </a:ln>
                <a:solidFill>
                  <a:schemeClr val="accent5">
                    <a:lumMod val="50000"/>
                  </a:schemeClr>
                </a:solidFill>
                <a:effectLst>
                  <a:outerShdw blurRad="38100" dist="38100" dir="2700000" algn="tl">
                    <a:srgbClr val="000000">
                      <a:alpha val="43137"/>
                    </a:srgbClr>
                  </a:outerShdw>
                </a:effectLst>
                <a:latin typeface="+mj-lt"/>
                <a:ea typeface="+mj-ea"/>
                <a:cs typeface="+mj-cs"/>
              </a:rPr>
              <a:t>Budapest, Hungary</a:t>
            </a:r>
          </a:p>
          <a:p>
            <a:pPr algn="ctr"/>
            <a:r>
              <a:rPr lang="en-GB" sz="3200" b="1" i="1" dirty="0">
                <a:ln w="3175" cmpd="sng">
                  <a:noFill/>
                </a:ln>
                <a:solidFill>
                  <a:schemeClr val="accent5">
                    <a:lumMod val="50000"/>
                  </a:schemeClr>
                </a:solidFill>
                <a:effectLst>
                  <a:outerShdw blurRad="38100" dist="38100" dir="2700000" algn="tl">
                    <a:srgbClr val="000000">
                      <a:alpha val="43137"/>
                    </a:srgbClr>
                  </a:outerShdw>
                </a:effectLst>
                <a:latin typeface="+mj-lt"/>
                <a:ea typeface="+mj-ea"/>
                <a:cs typeface="+mj-cs"/>
              </a:rPr>
              <a:t> 19-22/06/2018</a:t>
            </a:r>
          </a:p>
          <a:p>
            <a:pPr algn="ctr"/>
            <a:r>
              <a:rPr lang="en-US" sz="3200" b="1" i="1" dirty="0">
                <a:ln w="3175" cmpd="sng">
                  <a:noFill/>
                </a:ln>
                <a:solidFill>
                  <a:schemeClr val="accent5">
                    <a:lumMod val="50000"/>
                  </a:schemeClr>
                </a:solidFill>
                <a:effectLst>
                  <a:outerShdw blurRad="38100" dist="38100" dir="2700000" algn="tl">
                    <a:srgbClr val="000000">
                      <a:alpha val="43137"/>
                    </a:srgbClr>
                  </a:outerShdw>
                </a:effectLst>
                <a:latin typeface="+mj-lt"/>
                <a:ea typeface="+mj-ea"/>
                <a:cs typeface="+mj-cs"/>
              </a:rPr>
              <a:t>Library and Information Centre of the Hungarian Academy of Sciences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2852057" cy="973398"/>
          </a:xfrm>
          <a:prstGeom prst="rect">
            <a:avLst/>
          </a:prstGeom>
        </p:spPr>
      </p:pic>
    </p:spTree>
    <p:extLst>
      <p:ext uri="{BB962C8B-B14F-4D97-AF65-F5344CB8AC3E}">
        <p14:creationId xmlns:p14="http://schemas.microsoft.com/office/powerpoint/2010/main" val="3730454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47800"/>
            <a:ext cx="8229600" cy="4525964"/>
          </a:xfrm>
        </p:spPr>
        <p:txBody>
          <a:bodyPr>
            <a:normAutofit/>
          </a:bodyPr>
          <a:lstStyle/>
          <a:p>
            <a:pPr>
              <a:buNone/>
            </a:pPr>
            <a:r>
              <a:rPr lang="en-US" sz="2000" dirty="0"/>
              <a:t>MARC Code List for Media Types:</a:t>
            </a:r>
          </a:p>
          <a:p>
            <a:pPr>
              <a:buNone/>
            </a:pPr>
            <a:endParaRPr lang="en-US" sz="2400" dirty="0"/>
          </a:p>
          <a:p>
            <a:pPr lvl="2">
              <a:buNone/>
            </a:pPr>
            <a:endParaRPr lang="en-US" sz="2000" dirty="0"/>
          </a:p>
          <a:p>
            <a:pPr lvl="2"/>
            <a:endParaRPr lang="en-US" sz="2000" dirty="0"/>
          </a:p>
        </p:txBody>
      </p:sp>
      <p:graphicFrame>
        <p:nvGraphicFramePr>
          <p:cNvPr id="4" name="Table 3"/>
          <p:cNvGraphicFramePr>
            <a:graphicFrameLocks noGrp="1"/>
          </p:cNvGraphicFramePr>
          <p:nvPr>
            <p:extLst/>
          </p:nvPr>
        </p:nvGraphicFramePr>
        <p:xfrm>
          <a:off x="2881604" y="2009193"/>
          <a:ext cx="6428791" cy="3850431"/>
        </p:xfrm>
        <a:graphic>
          <a:graphicData uri="http://schemas.openxmlformats.org/drawingml/2006/table">
            <a:tbl>
              <a:tblPr firstRow="1" bandRow="1">
                <a:tableStyleId>{5C22544A-7EE6-4342-B048-85BDC9FD1C3A}</a:tableStyleId>
              </a:tblPr>
              <a:tblGrid>
                <a:gridCol w="2146654">
                  <a:extLst>
                    <a:ext uri="{9D8B030D-6E8A-4147-A177-3AD203B41FA5}">
                      <a16:colId xmlns:a16="http://schemas.microsoft.com/office/drawing/2014/main" val="20000"/>
                    </a:ext>
                  </a:extLst>
                </a:gridCol>
                <a:gridCol w="2146654">
                  <a:extLst>
                    <a:ext uri="{9D8B030D-6E8A-4147-A177-3AD203B41FA5}">
                      <a16:colId xmlns:a16="http://schemas.microsoft.com/office/drawing/2014/main" val="20001"/>
                    </a:ext>
                  </a:extLst>
                </a:gridCol>
                <a:gridCol w="2135483">
                  <a:extLst>
                    <a:ext uri="{9D8B030D-6E8A-4147-A177-3AD203B41FA5}">
                      <a16:colId xmlns:a16="http://schemas.microsoft.com/office/drawing/2014/main" val="20002"/>
                    </a:ext>
                  </a:extLst>
                </a:gridCol>
              </a:tblGrid>
              <a:tr h="1100124">
                <a:tc>
                  <a:txBody>
                    <a:bodyPr/>
                    <a:lstStyle/>
                    <a:p>
                      <a:r>
                        <a:rPr lang="en-US" sz="1800" dirty="0"/>
                        <a:t>RDA Media Terms 337 $a</a:t>
                      </a:r>
                    </a:p>
                  </a:txBody>
                  <a:tcPr/>
                </a:tc>
                <a:tc>
                  <a:txBody>
                    <a:bodyPr/>
                    <a:lstStyle/>
                    <a:p>
                      <a:r>
                        <a:rPr lang="en-US" sz="1800" dirty="0"/>
                        <a:t>MARC Codes for RDA Terms</a:t>
                      </a:r>
                    </a:p>
                    <a:p>
                      <a:r>
                        <a:rPr lang="en-US" sz="1800" dirty="0"/>
                        <a:t>337 $b</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RDA Media Terms 337 $a</a:t>
                      </a:r>
                    </a:p>
                    <a:p>
                      <a:r>
                        <a:rPr lang="en-US" sz="1800" dirty="0"/>
                        <a:t>(Arabic)</a:t>
                      </a:r>
                    </a:p>
                  </a:txBody>
                  <a:tcPr/>
                </a:tc>
                <a:extLst>
                  <a:ext uri="{0D108BD9-81ED-4DB2-BD59-A6C34878D82A}">
                    <a16:rowId xmlns:a16="http://schemas.microsoft.com/office/drawing/2014/main" val="10000"/>
                  </a:ext>
                </a:extLst>
              </a:tr>
              <a:tr h="440049">
                <a:tc>
                  <a:txBody>
                    <a:bodyPr/>
                    <a:lstStyle/>
                    <a:p>
                      <a:pPr marL="0" algn="l" defTabSz="457200" rtl="0" eaLnBrk="1" latinLnBrk="0" hangingPunct="1">
                        <a:buNone/>
                      </a:pPr>
                      <a:r>
                        <a:rPr lang="en-US" sz="1600" b="1" kern="1200" dirty="0">
                          <a:solidFill>
                            <a:schemeClr val="dk1"/>
                          </a:solidFill>
                          <a:latin typeface="+mn-lt"/>
                          <a:ea typeface="+mn-ea"/>
                          <a:cs typeface="+mn-cs"/>
                        </a:rPr>
                        <a:t>audio</a:t>
                      </a:r>
                    </a:p>
                  </a:txBody>
                  <a:tcPr/>
                </a:tc>
                <a:tc>
                  <a:txBody>
                    <a:bodyPr/>
                    <a:lstStyle/>
                    <a:p>
                      <a:pPr marL="0" algn="l" defTabSz="457200" rtl="0" eaLnBrk="1" latinLnBrk="0" hangingPunct="1">
                        <a:buNone/>
                      </a:pPr>
                      <a:r>
                        <a:rPr lang="en-US" sz="1600" b="1" kern="1200" dirty="0">
                          <a:solidFill>
                            <a:schemeClr val="dk1"/>
                          </a:solidFill>
                          <a:latin typeface="+mn-lt"/>
                          <a:ea typeface="+mn-ea"/>
                          <a:cs typeface="+mn-cs"/>
                        </a:rPr>
                        <a:t>s</a:t>
                      </a:r>
                    </a:p>
                  </a:txBody>
                  <a:tcPr/>
                </a:tc>
                <a:tc>
                  <a:txBody>
                    <a:bodyPr/>
                    <a:lstStyle/>
                    <a:p>
                      <a:pPr algn="r"/>
                      <a:r>
                        <a:rPr lang="ar-SA" sz="1800" b="1" kern="1200" dirty="0">
                          <a:solidFill>
                            <a:srgbClr val="FF0000"/>
                          </a:solidFill>
                          <a:latin typeface="Times New Roman" panose="02020603050405020304" pitchFamily="18" charset="0"/>
                          <a:ea typeface="+mn-ea"/>
                          <a:cs typeface="Times New Roman" panose="02020603050405020304" pitchFamily="18" charset="0"/>
                        </a:rPr>
                        <a:t>صوتي، سمعي</a:t>
                      </a:r>
                      <a:endParaRPr lang="en-US" sz="18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1"/>
                  </a:ext>
                </a:extLst>
              </a:tr>
              <a:tr h="440049">
                <a:tc>
                  <a:txBody>
                    <a:bodyPr/>
                    <a:lstStyle/>
                    <a:p>
                      <a:pPr marL="0" algn="l" defTabSz="457200" rtl="0" eaLnBrk="1" latinLnBrk="0" hangingPunct="1">
                        <a:buNone/>
                      </a:pPr>
                      <a:r>
                        <a:rPr lang="en-US" sz="1600" b="1" kern="1200" dirty="0">
                          <a:solidFill>
                            <a:schemeClr val="dk1"/>
                          </a:solidFill>
                          <a:latin typeface="+mn-lt"/>
                          <a:ea typeface="+mn-ea"/>
                          <a:cs typeface="+mn-cs"/>
                        </a:rPr>
                        <a:t>computer</a:t>
                      </a:r>
                    </a:p>
                  </a:txBody>
                  <a:tcPr/>
                </a:tc>
                <a:tc>
                  <a:txBody>
                    <a:bodyPr/>
                    <a:lstStyle/>
                    <a:p>
                      <a:pPr marL="0" algn="l" defTabSz="457200" rtl="0" eaLnBrk="1" latinLnBrk="0" hangingPunct="1">
                        <a:buNone/>
                      </a:pPr>
                      <a:r>
                        <a:rPr lang="en-US" sz="1600" b="1" kern="1200" dirty="0">
                          <a:solidFill>
                            <a:schemeClr val="dk1"/>
                          </a:solidFill>
                          <a:latin typeface="+mn-lt"/>
                          <a:ea typeface="+mn-ea"/>
                          <a:cs typeface="+mn-cs"/>
                        </a:rPr>
                        <a:t>c</a:t>
                      </a:r>
                    </a:p>
                  </a:txBody>
                  <a:tcPr/>
                </a:tc>
                <a:tc>
                  <a:txBody>
                    <a:bodyPr/>
                    <a:lstStyle/>
                    <a:p>
                      <a:pPr algn="r"/>
                      <a:r>
                        <a:rPr lang="ar-SA" sz="1800" b="1" kern="1200" dirty="0">
                          <a:solidFill>
                            <a:srgbClr val="FF0000"/>
                          </a:solidFill>
                          <a:latin typeface="Times New Roman" panose="02020603050405020304" pitchFamily="18" charset="0"/>
                          <a:ea typeface="+mn-ea"/>
                          <a:cs typeface="Times New Roman" panose="02020603050405020304" pitchFamily="18" charset="0"/>
                        </a:rPr>
                        <a:t>حاسوب</a:t>
                      </a:r>
                      <a:endParaRPr lang="en-US" sz="18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2"/>
                  </a:ext>
                </a:extLst>
              </a:tr>
              <a:tr h="440049">
                <a:tc>
                  <a:txBody>
                    <a:bodyPr/>
                    <a:lstStyle/>
                    <a:p>
                      <a:pPr marL="0" algn="l" defTabSz="457200" rtl="0" eaLnBrk="1" latinLnBrk="0" hangingPunct="1">
                        <a:buNone/>
                      </a:pPr>
                      <a:r>
                        <a:rPr lang="en-US" sz="1600" b="1" kern="1200" dirty="0">
                          <a:solidFill>
                            <a:schemeClr val="dk1"/>
                          </a:solidFill>
                          <a:latin typeface="+mn-lt"/>
                          <a:ea typeface="+mn-ea"/>
                          <a:cs typeface="+mn-cs"/>
                        </a:rPr>
                        <a:t>microform</a:t>
                      </a:r>
                    </a:p>
                  </a:txBody>
                  <a:tcPr/>
                </a:tc>
                <a:tc>
                  <a:txBody>
                    <a:bodyPr/>
                    <a:lstStyle/>
                    <a:p>
                      <a:pPr marL="0" algn="l" defTabSz="457200" rtl="0" eaLnBrk="1" latinLnBrk="0" hangingPunct="1">
                        <a:buNone/>
                      </a:pPr>
                      <a:r>
                        <a:rPr lang="en-US" sz="1600" b="1" kern="1200" dirty="0">
                          <a:solidFill>
                            <a:schemeClr val="dk1"/>
                          </a:solidFill>
                          <a:latin typeface="+mn-lt"/>
                          <a:ea typeface="+mn-ea"/>
                          <a:cs typeface="+mn-cs"/>
                        </a:rPr>
                        <a:t>p</a:t>
                      </a:r>
                    </a:p>
                  </a:txBody>
                  <a:tcPr/>
                </a:tc>
                <a:tc>
                  <a:txBody>
                    <a:bodyPr/>
                    <a:lstStyle/>
                    <a:p>
                      <a:pPr marL="0" algn="r" defTabSz="457200" rtl="0" eaLnBrk="1" latinLnBrk="0" hangingPunct="1"/>
                      <a:r>
                        <a:rPr kumimoji="0" lang="ar-SA" sz="1800" b="1" kern="1200" dirty="0">
                          <a:solidFill>
                            <a:schemeClr val="tx1"/>
                          </a:solidFill>
                          <a:latin typeface="Times New Roman" panose="02020603050405020304" pitchFamily="18" charset="0"/>
                          <a:ea typeface="+mn-ea"/>
                          <a:cs typeface="Times New Roman" panose="02020603050405020304" pitchFamily="18" charset="0"/>
                        </a:rPr>
                        <a:t>مصغر</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3"/>
                  </a:ext>
                </a:extLst>
              </a:tr>
              <a:tr h="518389">
                <a:tc>
                  <a:txBody>
                    <a:bodyPr/>
                    <a:lstStyle/>
                    <a:p>
                      <a:pPr marL="0" algn="l" defTabSz="457200" rtl="0" eaLnBrk="1" latinLnBrk="0" hangingPunct="1">
                        <a:buNone/>
                      </a:pPr>
                      <a:r>
                        <a:rPr lang="en-US" sz="1600" b="1" kern="1200" dirty="0">
                          <a:solidFill>
                            <a:schemeClr val="dk1"/>
                          </a:solidFill>
                          <a:latin typeface="+mn-lt"/>
                          <a:ea typeface="+mn-ea"/>
                          <a:cs typeface="+mn-cs"/>
                        </a:rPr>
                        <a:t>unmediated</a:t>
                      </a:r>
                    </a:p>
                  </a:txBody>
                  <a:tcPr/>
                </a:tc>
                <a:tc>
                  <a:txBody>
                    <a:bodyPr/>
                    <a:lstStyle/>
                    <a:p>
                      <a:pPr marL="0" algn="l" defTabSz="457200" rtl="0" eaLnBrk="1" latinLnBrk="0" hangingPunct="1">
                        <a:buNone/>
                      </a:pPr>
                      <a:r>
                        <a:rPr lang="en-US" sz="1600" b="1" kern="1200" dirty="0">
                          <a:solidFill>
                            <a:schemeClr val="dk1"/>
                          </a:solidFill>
                          <a:latin typeface="+mn-lt"/>
                          <a:ea typeface="+mn-ea"/>
                          <a:cs typeface="+mn-cs"/>
                        </a:rPr>
                        <a:t>n</a:t>
                      </a:r>
                    </a:p>
                  </a:txBody>
                  <a:tcPr/>
                </a:tc>
                <a:tc>
                  <a:txBody>
                    <a:bodyPr/>
                    <a:lstStyle/>
                    <a:p>
                      <a:pPr marL="0" algn="r" defTabSz="457200" rtl="0" eaLnBrk="1" latinLnBrk="0" hangingPunct="1"/>
                      <a:r>
                        <a:rPr kumimoji="0" lang="ar-SA" sz="1800" b="1" kern="1200" dirty="0">
                          <a:solidFill>
                            <a:schemeClr val="tx1"/>
                          </a:solidFill>
                          <a:latin typeface="Times New Roman" panose="02020603050405020304" pitchFamily="18" charset="0"/>
                          <a:ea typeface="+mn-ea"/>
                          <a:cs typeface="Times New Roman" panose="02020603050405020304" pitchFamily="18" charset="0"/>
                        </a:rPr>
                        <a:t>بدون وسيط</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4"/>
                  </a:ext>
                </a:extLst>
              </a:tr>
              <a:tr h="440049">
                <a:tc>
                  <a:txBody>
                    <a:bodyPr/>
                    <a:lstStyle/>
                    <a:p>
                      <a:pPr marL="0" algn="l" defTabSz="457200" rtl="0" eaLnBrk="1" latinLnBrk="0" hangingPunct="1">
                        <a:buNone/>
                      </a:pPr>
                      <a:r>
                        <a:rPr lang="en-US" sz="1600" b="1" kern="1200" dirty="0">
                          <a:solidFill>
                            <a:schemeClr val="dk1"/>
                          </a:solidFill>
                          <a:latin typeface="+mn-lt"/>
                          <a:ea typeface="+mn-ea"/>
                          <a:cs typeface="+mn-cs"/>
                        </a:rPr>
                        <a:t>video</a:t>
                      </a:r>
                    </a:p>
                  </a:txBody>
                  <a:tcPr/>
                </a:tc>
                <a:tc>
                  <a:txBody>
                    <a:bodyPr/>
                    <a:lstStyle/>
                    <a:p>
                      <a:pPr marL="0" algn="l" defTabSz="457200" rtl="0" eaLnBrk="1" latinLnBrk="0" hangingPunct="1">
                        <a:buNone/>
                      </a:pPr>
                      <a:r>
                        <a:rPr lang="en-US" sz="1600" b="1" kern="1200" dirty="0">
                          <a:solidFill>
                            <a:schemeClr val="dk1"/>
                          </a:solidFill>
                          <a:latin typeface="+mn-lt"/>
                          <a:ea typeface="+mn-ea"/>
                          <a:cs typeface="+mn-cs"/>
                        </a:rPr>
                        <a:t>v</a:t>
                      </a:r>
                    </a:p>
                  </a:txBody>
                  <a:tcPr/>
                </a:tc>
                <a:tc>
                  <a:txBody>
                    <a:bodyPr/>
                    <a:lstStyle/>
                    <a:p>
                      <a:pPr marL="0" algn="r" defTabSz="457200" rtl="0" eaLnBrk="1" latinLnBrk="0" hangingPunct="1"/>
                      <a:r>
                        <a:rPr kumimoji="0" lang="ar-SA" sz="1800" b="1" kern="1200" dirty="0">
                          <a:solidFill>
                            <a:schemeClr val="tx1"/>
                          </a:solidFill>
                          <a:latin typeface="Times New Roman" panose="02020603050405020304" pitchFamily="18" charset="0"/>
                          <a:ea typeface="+mn-ea"/>
                          <a:cs typeface="Times New Roman" panose="02020603050405020304" pitchFamily="18" charset="0"/>
                        </a:rPr>
                        <a:t>فيديو</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5"/>
                  </a:ext>
                </a:extLst>
              </a:tr>
              <a:tr h="471722">
                <a:tc>
                  <a:txBody>
                    <a:bodyPr/>
                    <a:lstStyle/>
                    <a:p>
                      <a:pPr marL="0" algn="l" defTabSz="457200" rtl="0" eaLnBrk="1" latinLnBrk="0" hangingPunct="1">
                        <a:buNone/>
                      </a:pPr>
                      <a:r>
                        <a:rPr lang="en-US" sz="1600" b="1" kern="1200" dirty="0">
                          <a:solidFill>
                            <a:schemeClr val="dk1"/>
                          </a:solidFill>
                          <a:latin typeface="+mn-lt"/>
                          <a:ea typeface="+mn-ea"/>
                          <a:cs typeface="+mn-cs"/>
                        </a:rPr>
                        <a:t>projected</a:t>
                      </a:r>
                    </a:p>
                  </a:txBody>
                  <a:tcPr/>
                </a:tc>
                <a:tc>
                  <a:txBody>
                    <a:bodyPr/>
                    <a:lstStyle/>
                    <a:p>
                      <a:pPr marL="0" algn="l" defTabSz="457200" rtl="0" eaLnBrk="1" latinLnBrk="0" hangingPunct="1">
                        <a:buNone/>
                      </a:pPr>
                      <a:r>
                        <a:rPr lang="en-US" sz="1600" b="1" kern="1200" dirty="0">
                          <a:solidFill>
                            <a:schemeClr val="dk1"/>
                          </a:solidFill>
                          <a:latin typeface="+mn-lt"/>
                          <a:ea typeface="+mn-ea"/>
                          <a:cs typeface="+mn-cs"/>
                        </a:rPr>
                        <a:t>g</a:t>
                      </a:r>
                    </a:p>
                  </a:txBody>
                  <a:tcPr/>
                </a:tc>
                <a:tc>
                  <a:txBody>
                    <a:bodyPr/>
                    <a:lstStyle/>
                    <a:p>
                      <a:pPr marL="0" algn="r" defTabSz="457200" rtl="0" eaLnBrk="1" latinLnBrk="0" hangingPunct="1"/>
                      <a:r>
                        <a:rPr kumimoji="0" lang="ar-SA" sz="1800" b="1" kern="1200" dirty="0">
                          <a:solidFill>
                            <a:schemeClr val="tx1"/>
                          </a:solidFill>
                          <a:latin typeface="Times New Roman" panose="02020603050405020304" pitchFamily="18" charset="0"/>
                          <a:ea typeface="+mn-ea"/>
                          <a:cs typeface="Times New Roman" panose="02020603050405020304" pitchFamily="18" charset="0"/>
                        </a:rPr>
                        <a:t>إسقاطي</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6"/>
                  </a:ext>
                </a:extLst>
              </a:tr>
            </a:tbl>
          </a:graphicData>
        </a:graphic>
      </p:graphicFrame>
      <p:sp>
        <p:nvSpPr>
          <p:cNvPr id="5" name="Footer Placeholder 4">
            <a:extLst>
              <a:ext uri="{FF2B5EF4-FFF2-40B4-BE49-F238E27FC236}">
                <a16:creationId xmlns:a16="http://schemas.microsoft.com/office/drawing/2014/main" id="{3998386A-7CDB-43CC-8F79-61631B08AFBD}"/>
              </a:ext>
            </a:extLst>
          </p:cNvPr>
          <p:cNvSpPr>
            <a:spLocks noGrp="1"/>
          </p:cNvSpPr>
          <p:nvPr>
            <p:ph type="ftr" sz="quarter" idx="11"/>
          </p:nvPr>
        </p:nvSpPr>
        <p:spPr/>
        <p:txBody>
          <a:bodyPr/>
          <a:lstStyle/>
          <a:p>
            <a:r>
              <a:rPr lang="en-US"/>
              <a:t>MELCom 2018</a:t>
            </a:r>
          </a:p>
        </p:txBody>
      </p:sp>
      <p:sp>
        <p:nvSpPr>
          <p:cNvPr id="7" name="Slide Number Placeholder 6">
            <a:extLst>
              <a:ext uri="{FF2B5EF4-FFF2-40B4-BE49-F238E27FC236}">
                <a16:creationId xmlns:a16="http://schemas.microsoft.com/office/drawing/2014/main" id="{C6169C9A-7868-40BC-A9E9-00112BDF7D04}"/>
              </a:ext>
            </a:extLst>
          </p:cNvPr>
          <p:cNvSpPr>
            <a:spLocks noGrp="1"/>
          </p:cNvSpPr>
          <p:nvPr>
            <p:ph type="sldNum" sz="quarter" idx="12"/>
          </p:nvPr>
        </p:nvSpPr>
        <p:spPr/>
        <p:txBody>
          <a:bodyPr/>
          <a:lstStyle/>
          <a:p>
            <a:fld id="{31890925-CC74-4507-B910-621DBC4ED881}" type="slidenum">
              <a:rPr lang="en-US" smtClean="0"/>
              <a:t>10</a:t>
            </a:fld>
            <a:endParaRPr lang="en-US"/>
          </a:p>
        </p:txBody>
      </p:sp>
      <p:sp>
        <p:nvSpPr>
          <p:cNvPr id="9" name="Title 2">
            <a:extLst>
              <a:ext uri="{FF2B5EF4-FFF2-40B4-BE49-F238E27FC236}">
                <a16:creationId xmlns:a16="http://schemas.microsoft.com/office/drawing/2014/main" id="{41458237-2F3E-4228-B8E9-3B0C630A7A47}"/>
              </a:ext>
            </a:extLst>
          </p:cNvPr>
          <p:cNvSpPr>
            <a:spLocks noGrp="1"/>
          </p:cNvSpPr>
          <p:nvPr>
            <p:ph type="title"/>
          </p:nvPr>
        </p:nvSpPr>
        <p:spPr>
          <a:xfrm>
            <a:off x="1716865" y="496120"/>
            <a:ext cx="10067697" cy="583324"/>
          </a:xfrm>
        </p:spPr>
        <p:txBody>
          <a:bodyPr>
            <a:noAutofit/>
          </a:bodyPr>
          <a:lstStyle/>
          <a:p>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3. No more [General Material Designation]…cont.</a:t>
            </a:r>
          </a:p>
        </p:txBody>
      </p:sp>
    </p:spTree>
    <p:extLst>
      <p:ext uri="{BB962C8B-B14F-4D97-AF65-F5344CB8AC3E}">
        <p14:creationId xmlns:p14="http://schemas.microsoft.com/office/powerpoint/2010/main" val="1824509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295400"/>
            <a:ext cx="8229600" cy="4602164"/>
          </a:xfrm>
        </p:spPr>
        <p:txBody>
          <a:bodyPr>
            <a:normAutofit/>
          </a:bodyPr>
          <a:lstStyle/>
          <a:p>
            <a:pPr>
              <a:buNone/>
            </a:pPr>
            <a:r>
              <a:rPr lang="en-US" sz="2000" dirty="0"/>
              <a:t>MARC Code List for Carrier Types:</a:t>
            </a:r>
          </a:p>
          <a:p>
            <a:pPr>
              <a:buNone/>
            </a:pPr>
            <a:endParaRPr lang="en-US" sz="2400" dirty="0"/>
          </a:p>
          <a:p>
            <a:pPr lvl="2">
              <a:buNone/>
            </a:pPr>
            <a:endParaRPr lang="en-US" sz="2000" dirty="0"/>
          </a:p>
          <a:p>
            <a:pPr lvl="2"/>
            <a:endParaRPr lang="en-US" sz="2000" dirty="0"/>
          </a:p>
        </p:txBody>
      </p:sp>
      <p:graphicFrame>
        <p:nvGraphicFramePr>
          <p:cNvPr id="4" name="Table 3"/>
          <p:cNvGraphicFramePr>
            <a:graphicFrameLocks noGrp="1"/>
          </p:cNvGraphicFramePr>
          <p:nvPr>
            <p:extLst/>
          </p:nvPr>
        </p:nvGraphicFramePr>
        <p:xfrm>
          <a:off x="2707432" y="1828800"/>
          <a:ext cx="6777135" cy="3928189"/>
        </p:xfrm>
        <a:graphic>
          <a:graphicData uri="http://schemas.openxmlformats.org/drawingml/2006/table">
            <a:tbl>
              <a:tblPr firstRow="1" bandRow="1">
                <a:tableStyleId>{5C22544A-7EE6-4342-B048-85BDC9FD1C3A}</a:tableStyleId>
              </a:tblPr>
              <a:tblGrid>
                <a:gridCol w="2259045">
                  <a:extLst>
                    <a:ext uri="{9D8B030D-6E8A-4147-A177-3AD203B41FA5}">
                      <a16:colId xmlns:a16="http://schemas.microsoft.com/office/drawing/2014/main" val="20000"/>
                    </a:ext>
                  </a:extLst>
                </a:gridCol>
                <a:gridCol w="2259045">
                  <a:extLst>
                    <a:ext uri="{9D8B030D-6E8A-4147-A177-3AD203B41FA5}">
                      <a16:colId xmlns:a16="http://schemas.microsoft.com/office/drawing/2014/main" val="20001"/>
                    </a:ext>
                  </a:extLst>
                </a:gridCol>
                <a:gridCol w="2259045">
                  <a:extLst>
                    <a:ext uri="{9D8B030D-6E8A-4147-A177-3AD203B41FA5}">
                      <a16:colId xmlns:a16="http://schemas.microsoft.com/office/drawing/2014/main" val="20002"/>
                    </a:ext>
                  </a:extLst>
                </a:gridCol>
              </a:tblGrid>
              <a:tr h="1002942">
                <a:tc>
                  <a:txBody>
                    <a:bodyPr/>
                    <a:lstStyle/>
                    <a:p>
                      <a:r>
                        <a:rPr lang="en-US" sz="1800" dirty="0"/>
                        <a:t>RDA Carrier Terms 338 $a</a:t>
                      </a:r>
                    </a:p>
                  </a:txBody>
                  <a:tcPr/>
                </a:tc>
                <a:tc>
                  <a:txBody>
                    <a:bodyPr/>
                    <a:lstStyle/>
                    <a:p>
                      <a:pPr marL="0" algn="l" defTabSz="457200" rtl="0" eaLnBrk="1" latinLnBrk="0" hangingPunct="1"/>
                      <a:r>
                        <a:rPr lang="en-US" sz="1800" b="1" kern="1200" dirty="0">
                          <a:solidFill>
                            <a:schemeClr val="lt1"/>
                          </a:solidFill>
                          <a:latin typeface="+mn-lt"/>
                          <a:ea typeface="+mn-ea"/>
                          <a:cs typeface="+mn-cs"/>
                        </a:rPr>
                        <a:t>MARC Codes for RDA Terms</a:t>
                      </a:r>
                    </a:p>
                    <a:p>
                      <a:pPr marL="0" algn="l" defTabSz="457200" rtl="0" eaLnBrk="1" latinLnBrk="0" hangingPunct="1"/>
                      <a:r>
                        <a:rPr lang="en-US" sz="1800" b="1" kern="1200" dirty="0">
                          <a:solidFill>
                            <a:schemeClr val="lt1"/>
                          </a:solidFill>
                          <a:latin typeface="+mn-lt"/>
                          <a:ea typeface="+mn-ea"/>
                          <a:cs typeface="+mn-cs"/>
                        </a:rPr>
                        <a:t>338 $b</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RDA Carrier Terms 338 $a</a:t>
                      </a:r>
                    </a:p>
                    <a:p>
                      <a:r>
                        <a:rPr lang="en-US" sz="1800" dirty="0"/>
                        <a:t>(Arabic)</a:t>
                      </a:r>
                    </a:p>
                  </a:txBody>
                  <a:tcPr/>
                </a:tc>
                <a:extLst>
                  <a:ext uri="{0D108BD9-81ED-4DB2-BD59-A6C34878D82A}">
                    <a16:rowId xmlns:a16="http://schemas.microsoft.com/office/drawing/2014/main" val="10000"/>
                  </a:ext>
                </a:extLst>
              </a:tr>
              <a:tr h="511474">
                <a:tc>
                  <a:txBody>
                    <a:bodyPr/>
                    <a:lstStyle/>
                    <a:p>
                      <a:pPr marL="0" algn="l" defTabSz="457200" rtl="0" eaLnBrk="1" latinLnBrk="0" hangingPunct="1">
                        <a:buNone/>
                      </a:pPr>
                      <a:r>
                        <a:rPr lang="en-US" sz="1600" b="1" kern="1200" dirty="0">
                          <a:solidFill>
                            <a:schemeClr val="dk1"/>
                          </a:solidFill>
                          <a:latin typeface="+mn-lt"/>
                          <a:ea typeface="+mn-ea"/>
                          <a:cs typeface="+mn-cs"/>
                        </a:rPr>
                        <a:t>audio disc</a:t>
                      </a:r>
                    </a:p>
                  </a:txBody>
                  <a:tcPr/>
                </a:tc>
                <a:tc>
                  <a:txBody>
                    <a:bodyPr/>
                    <a:lstStyle/>
                    <a:p>
                      <a:pPr marL="0" algn="l" defTabSz="457200" rtl="0" eaLnBrk="1" latinLnBrk="0" hangingPunct="1">
                        <a:buNone/>
                      </a:pPr>
                      <a:r>
                        <a:rPr lang="en-US" sz="1600" b="1" kern="1200" dirty="0" err="1">
                          <a:solidFill>
                            <a:schemeClr val="dk1"/>
                          </a:solidFill>
                          <a:latin typeface="+mn-lt"/>
                          <a:ea typeface="+mn-ea"/>
                          <a:cs typeface="+mn-cs"/>
                        </a:rPr>
                        <a:t>sd</a:t>
                      </a:r>
                      <a:endParaRPr lang="en-US" sz="1600" b="1" kern="1200" dirty="0">
                        <a:solidFill>
                          <a:schemeClr val="dk1"/>
                        </a:solidFill>
                        <a:latin typeface="+mn-lt"/>
                        <a:ea typeface="+mn-ea"/>
                        <a:cs typeface="+mn-cs"/>
                      </a:endParaRPr>
                    </a:p>
                  </a:txBody>
                  <a:tcPr/>
                </a:tc>
                <a:tc>
                  <a:txBody>
                    <a:bodyPr/>
                    <a:lstStyle/>
                    <a:p>
                      <a:pPr algn="r"/>
                      <a:r>
                        <a:rPr kumimoji="0" lang="ar-SA" sz="1800" b="1" kern="1200" dirty="0">
                          <a:solidFill>
                            <a:schemeClr val="tx1"/>
                          </a:solidFill>
                          <a:latin typeface="Times New Roman" panose="02020603050405020304" pitchFamily="18" charset="0"/>
                          <a:ea typeface="+mn-ea"/>
                          <a:cs typeface="Times New Roman" panose="02020603050405020304" pitchFamily="18" charset="0"/>
                        </a:rPr>
                        <a:t>قرص</a:t>
                      </a:r>
                      <a:r>
                        <a:rPr lang="ar-SA" sz="1800" dirty="0"/>
                        <a:t> </a:t>
                      </a:r>
                      <a:r>
                        <a:rPr lang="ar-SA" sz="1800" b="1" kern="1200" dirty="0">
                          <a:solidFill>
                            <a:srgbClr val="FF0000"/>
                          </a:solidFill>
                          <a:latin typeface="Times New Roman" panose="02020603050405020304" pitchFamily="18" charset="0"/>
                          <a:ea typeface="+mn-ea"/>
                          <a:cs typeface="Times New Roman" panose="02020603050405020304" pitchFamily="18" charset="0"/>
                        </a:rPr>
                        <a:t>صوتي</a:t>
                      </a:r>
                      <a:endParaRPr lang="en-US" sz="18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1"/>
                  </a:ext>
                </a:extLst>
              </a:tr>
              <a:tr h="407889">
                <a:tc>
                  <a:txBody>
                    <a:bodyPr/>
                    <a:lstStyle/>
                    <a:p>
                      <a:pPr marL="0" algn="l" defTabSz="457200" rtl="0" eaLnBrk="1" latinLnBrk="0" hangingPunct="1">
                        <a:buNone/>
                      </a:pPr>
                      <a:r>
                        <a:rPr lang="en-US" sz="1600" b="1" kern="1200" dirty="0">
                          <a:solidFill>
                            <a:schemeClr val="dk1"/>
                          </a:solidFill>
                          <a:latin typeface="+mn-lt"/>
                          <a:ea typeface="+mn-ea"/>
                          <a:cs typeface="+mn-cs"/>
                        </a:rPr>
                        <a:t>online resource</a:t>
                      </a:r>
                    </a:p>
                  </a:txBody>
                  <a:tcPr/>
                </a:tc>
                <a:tc>
                  <a:txBody>
                    <a:bodyPr/>
                    <a:lstStyle/>
                    <a:p>
                      <a:pPr marL="0" algn="l" defTabSz="457200" rtl="0" eaLnBrk="1" latinLnBrk="0" hangingPunct="1">
                        <a:buNone/>
                      </a:pPr>
                      <a:r>
                        <a:rPr lang="en-US" sz="1600" b="1" kern="1200" dirty="0" err="1">
                          <a:solidFill>
                            <a:schemeClr val="dk1"/>
                          </a:solidFill>
                          <a:latin typeface="+mn-lt"/>
                          <a:ea typeface="+mn-ea"/>
                          <a:cs typeface="+mn-cs"/>
                        </a:rPr>
                        <a:t>cr</a:t>
                      </a:r>
                      <a:endParaRPr lang="en-US" sz="1600" b="1" kern="1200" dirty="0">
                        <a:solidFill>
                          <a:schemeClr val="dk1"/>
                        </a:solidFill>
                        <a:latin typeface="+mn-lt"/>
                        <a:ea typeface="+mn-ea"/>
                        <a:cs typeface="+mn-cs"/>
                      </a:endParaRPr>
                    </a:p>
                  </a:txBody>
                  <a:tcPr/>
                </a:tc>
                <a:tc>
                  <a:txBody>
                    <a:bodyPr/>
                    <a:lstStyle/>
                    <a:p>
                      <a:pPr algn="r"/>
                      <a:r>
                        <a:rPr kumimoji="0" lang="ar-SA" sz="1800" b="1" kern="1200" dirty="0">
                          <a:solidFill>
                            <a:schemeClr val="tx1"/>
                          </a:solidFill>
                          <a:latin typeface="Times New Roman" panose="02020603050405020304" pitchFamily="18" charset="0"/>
                          <a:ea typeface="+mn-ea"/>
                          <a:cs typeface="Times New Roman" panose="02020603050405020304" pitchFamily="18" charset="0"/>
                        </a:rPr>
                        <a:t>مصدر </a:t>
                      </a:r>
                      <a:r>
                        <a:rPr kumimoji="0" lang="ar-AE" sz="1800" b="1" kern="1200" dirty="0">
                          <a:solidFill>
                            <a:schemeClr val="tx1"/>
                          </a:solidFill>
                          <a:latin typeface="Times New Roman" panose="02020603050405020304" pitchFamily="18" charset="0"/>
                          <a:ea typeface="+mn-ea"/>
                          <a:cs typeface="Times New Roman" panose="02020603050405020304" pitchFamily="18" charset="0"/>
                        </a:rPr>
                        <a:t>آلي</a:t>
                      </a:r>
                      <a:r>
                        <a:rPr kumimoji="0" lang="ar-SA" sz="1800" b="1" kern="1200" dirty="0">
                          <a:solidFill>
                            <a:schemeClr val="tx1"/>
                          </a:solidFill>
                          <a:latin typeface="Times New Roman" panose="02020603050405020304" pitchFamily="18" charset="0"/>
                          <a:ea typeface="+mn-ea"/>
                          <a:cs typeface="Times New Roman" panose="02020603050405020304" pitchFamily="18" charset="0"/>
                        </a:rPr>
                        <a:t> </a:t>
                      </a:r>
                      <a:r>
                        <a:rPr lang="ar-SA" sz="1800" b="1" kern="1200" dirty="0">
                          <a:solidFill>
                            <a:srgbClr val="FF0000"/>
                          </a:solidFill>
                          <a:latin typeface="Times New Roman" panose="02020603050405020304" pitchFamily="18" charset="0"/>
                          <a:ea typeface="+mn-ea"/>
                          <a:cs typeface="Times New Roman" panose="02020603050405020304" pitchFamily="18" charset="0"/>
                        </a:rPr>
                        <a:t>مباشر</a:t>
                      </a:r>
                      <a:endParaRPr lang="en-US" sz="18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2"/>
                  </a:ext>
                </a:extLst>
              </a:tr>
              <a:tr h="417892">
                <a:tc>
                  <a:txBody>
                    <a:bodyPr/>
                    <a:lstStyle/>
                    <a:p>
                      <a:pPr marL="0" algn="l" defTabSz="457200" rtl="0" eaLnBrk="1" latinLnBrk="0" hangingPunct="1">
                        <a:buNone/>
                      </a:pPr>
                      <a:r>
                        <a:rPr lang="en-US" sz="1600" b="1" kern="1200" dirty="0">
                          <a:solidFill>
                            <a:schemeClr val="dk1"/>
                          </a:solidFill>
                          <a:latin typeface="+mn-lt"/>
                          <a:ea typeface="+mn-ea"/>
                          <a:cs typeface="+mn-cs"/>
                        </a:rPr>
                        <a:t>videodisc</a:t>
                      </a:r>
                    </a:p>
                  </a:txBody>
                  <a:tcPr/>
                </a:tc>
                <a:tc>
                  <a:txBody>
                    <a:bodyPr/>
                    <a:lstStyle/>
                    <a:p>
                      <a:pPr marL="0" algn="l" defTabSz="457200" rtl="0" eaLnBrk="1" latinLnBrk="0" hangingPunct="1">
                        <a:buNone/>
                      </a:pPr>
                      <a:r>
                        <a:rPr lang="en-US" sz="1600" b="1" kern="1200" dirty="0" err="1">
                          <a:solidFill>
                            <a:schemeClr val="dk1"/>
                          </a:solidFill>
                          <a:latin typeface="+mn-lt"/>
                          <a:ea typeface="+mn-ea"/>
                          <a:cs typeface="+mn-cs"/>
                        </a:rPr>
                        <a:t>vd</a:t>
                      </a:r>
                      <a:endParaRPr lang="en-US" sz="1600" b="1" kern="1200" dirty="0">
                        <a:solidFill>
                          <a:schemeClr val="dk1"/>
                        </a:solidFill>
                        <a:latin typeface="+mn-lt"/>
                        <a:ea typeface="+mn-ea"/>
                        <a:cs typeface="+mn-cs"/>
                      </a:endParaRPr>
                    </a:p>
                  </a:txBody>
                  <a:tcPr/>
                </a:tc>
                <a:tc>
                  <a:txBody>
                    <a:bodyPr/>
                    <a:lstStyle/>
                    <a:p>
                      <a:pPr marL="0" algn="r" defTabSz="457200" rtl="0" eaLnBrk="1" latinLnBrk="0" hangingPunct="1"/>
                      <a:r>
                        <a:rPr kumimoji="0" lang="ar-SA" sz="1800" b="1" kern="1200" dirty="0">
                          <a:solidFill>
                            <a:schemeClr val="tx1"/>
                          </a:solidFill>
                          <a:latin typeface="Times New Roman" panose="02020603050405020304" pitchFamily="18" charset="0"/>
                          <a:ea typeface="+mn-ea"/>
                          <a:cs typeface="Times New Roman" panose="02020603050405020304" pitchFamily="18" charset="0"/>
                        </a:rPr>
                        <a:t>قرص فيديو</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3"/>
                  </a:ext>
                </a:extLst>
              </a:tr>
              <a:tr h="401177">
                <a:tc>
                  <a:txBody>
                    <a:bodyPr/>
                    <a:lstStyle/>
                    <a:p>
                      <a:pPr marL="0" algn="l" defTabSz="457200" rtl="0" eaLnBrk="1" latinLnBrk="0" hangingPunct="1">
                        <a:buNone/>
                      </a:pPr>
                      <a:r>
                        <a:rPr lang="en-US" sz="1600" b="1" kern="1200" dirty="0">
                          <a:solidFill>
                            <a:schemeClr val="dk1"/>
                          </a:solidFill>
                          <a:latin typeface="+mn-lt"/>
                          <a:ea typeface="+mn-ea"/>
                          <a:cs typeface="+mn-cs"/>
                        </a:rPr>
                        <a:t>volume</a:t>
                      </a:r>
                    </a:p>
                  </a:txBody>
                  <a:tcPr/>
                </a:tc>
                <a:tc>
                  <a:txBody>
                    <a:bodyPr/>
                    <a:lstStyle/>
                    <a:p>
                      <a:pPr marL="0" algn="l" defTabSz="457200" rtl="0" eaLnBrk="1" latinLnBrk="0" hangingPunct="1">
                        <a:buNone/>
                      </a:pPr>
                      <a:r>
                        <a:rPr lang="en-US" sz="1600" b="1" kern="1200" dirty="0" err="1">
                          <a:solidFill>
                            <a:schemeClr val="dk1"/>
                          </a:solidFill>
                          <a:latin typeface="+mn-lt"/>
                          <a:ea typeface="+mn-ea"/>
                          <a:cs typeface="+mn-cs"/>
                        </a:rPr>
                        <a:t>nc</a:t>
                      </a:r>
                      <a:endParaRPr lang="en-US" sz="1600" b="1" kern="1200" dirty="0">
                        <a:solidFill>
                          <a:schemeClr val="dk1"/>
                        </a:solidFill>
                        <a:latin typeface="+mn-lt"/>
                        <a:ea typeface="+mn-ea"/>
                        <a:cs typeface="+mn-cs"/>
                      </a:endParaRPr>
                    </a:p>
                  </a:txBody>
                  <a:tcPr/>
                </a:tc>
                <a:tc>
                  <a:txBody>
                    <a:bodyPr/>
                    <a:lstStyle/>
                    <a:p>
                      <a:pPr marL="0" algn="r" defTabSz="457200" rtl="0" eaLnBrk="1" latinLnBrk="0" hangingPunct="1"/>
                      <a:r>
                        <a:rPr kumimoji="0" lang="ar-SA" sz="1800" b="1" kern="1200" dirty="0">
                          <a:solidFill>
                            <a:schemeClr val="tx1"/>
                          </a:solidFill>
                          <a:latin typeface="Times New Roman" panose="02020603050405020304" pitchFamily="18" charset="0"/>
                          <a:ea typeface="+mn-ea"/>
                          <a:cs typeface="Times New Roman" panose="02020603050405020304" pitchFamily="18" charset="0"/>
                        </a:rPr>
                        <a:t>مجلد</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4"/>
                  </a:ext>
                </a:extLst>
              </a:tr>
              <a:tr h="730678">
                <a:tc>
                  <a:txBody>
                    <a:bodyPr/>
                    <a:lstStyle/>
                    <a:p>
                      <a:pPr marL="0" algn="l" defTabSz="457200" rtl="0" eaLnBrk="1" latinLnBrk="0" hangingPunct="1">
                        <a:buNone/>
                      </a:pPr>
                      <a:r>
                        <a:rPr lang="en-US" sz="1600" b="1" kern="1200" dirty="0">
                          <a:solidFill>
                            <a:schemeClr val="dk1"/>
                          </a:solidFill>
                          <a:latin typeface="+mn-lt"/>
                          <a:ea typeface="+mn-ea"/>
                          <a:cs typeface="+mn-cs"/>
                        </a:rPr>
                        <a:t>overhead transparency</a:t>
                      </a:r>
                    </a:p>
                  </a:txBody>
                  <a:tcPr/>
                </a:tc>
                <a:tc>
                  <a:txBody>
                    <a:bodyPr/>
                    <a:lstStyle/>
                    <a:p>
                      <a:pPr marL="0" algn="l" defTabSz="457200" rtl="0" eaLnBrk="1" latinLnBrk="0" hangingPunct="1">
                        <a:buNone/>
                      </a:pPr>
                      <a:r>
                        <a:rPr lang="en-US" sz="1600" b="1" kern="1200" dirty="0" err="1">
                          <a:solidFill>
                            <a:schemeClr val="dk1"/>
                          </a:solidFill>
                          <a:latin typeface="+mn-lt"/>
                          <a:ea typeface="+mn-ea"/>
                          <a:cs typeface="+mn-cs"/>
                        </a:rPr>
                        <a:t>gt</a:t>
                      </a:r>
                      <a:endParaRPr lang="en-US" sz="1600" b="1" kern="1200" dirty="0">
                        <a:solidFill>
                          <a:schemeClr val="dk1"/>
                        </a:solidFill>
                        <a:latin typeface="+mn-lt"/>
                        <a:ea typeface="+mn-ea"/>
                        <a:cs typeface="+mn-cs"/>
                      </a:endParaRPr>
                    </a:p>
                  </a:txBody>
                  <a:tcPr/>
                </a:tc>
                <a:tc>
                  <a:txBody>
                    <a:bodyPr/>
                    <a:lstStyle/>
                    <a:p>
                      <a:pPr algn="r"/>
                      <a:r>
                        <a:rPr lang="ar-SA" sz="1800" b="1" kern="1200" dirty="0">
                          <a:solidFill>
                            <a:srgbClr val="FF0000"/>
                          </a:solidFill>
                          <a:latin typeface="Times New Roman" panose="02020603050405020304" pitchFamily="18" charset="0"/>
                          <a:ea typeface="+mn-ea"/>
                          <a:cs typeface="Times New Roman" panose="02020603050405020304" pitchFamily="18" charset="0"/>
                        </a:rPr>
                        <a:t>جهاز عرض رأسي للشفافات</a:t>
                      </a:r>
                      <a:endParaRPr lang="en-US" sz="18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5"/>
                  </a:ext>
                </a:extLst>
              </a:tr>
              <a:tr h="456137">
                <a:tc>
                  <a:txBody>
                    <a:bodyPr/>
                    <a:lstStyle/>
                    <a:p>
                      <a:pPr marL="0" algn="l" defTabSz="457200" rtl="0" eaLnBrk="1" latinLnBrk="0" hangingPunct="1">
                        <a:buNone/>
                      </a:pPr>
                      <a:r>
                        <a:rPr lang="en-US" sz="1600" b="1" kern="1200" dirty="0">
                          <a:solidFill>
                            <a:schemeClr val="dk1"/>
                          </a:solidFill>
                          <a:latin typeface="+mn-lt"/>
                          <a:ea typeface="+mn-ea"/>
                          <a:cs typeface="+mn-cs"/>
                        </a:rPr>
                        <a:t>computer disc</a:t>
                      </a:r>
                    </a:p>
                  </a:txBody>
                  <a:tcPr/>
                </a:tc>
                <a:tc>
                  <a:txBody>
                    <a:bodyPr/>
                    <a:lstStyle/>
                    <a:p>
                      <a:pPr marL="0" algn="l" defTabSz="457200" rtl="0" eaLnBrk="1" latinLnBrk="0" hangingPunct="1">
                        <a:buNone/>
                      </a:pPr>
                      <a:r>
                        <a:rPr lang="en-US" sz="1600" b="1" kern="1200" dirty="0" err="1">
                          <a:solidFill>
                            <a:schemeClr val="dk1"/>
                          </a:solidFill>
                          <a:latin typeface="+mn-lt"/>
                          <a:ea typeface="+mn-ea"/>
                          <a:cs typeface="+mn-cs"/>
                        </a:rPr>
                        <a:t>cd</a:t>
                      </a:r>
                      <a:endParaRPr lang="en-US" sz="1600" b="1" kern="1200" dirty="0">
                        <a:solidFill>
                          <a:schemeClr val="dk1"/>
                        </a:solidFill>
                        <a:latin typeface="+mn-lt"/>
                        <a:ea typeface="+mn-ea"/>
                        <a:cs typeface="+mn-cs"/>
                      </a:endParaRPr>
                    </a:p>
                  </a:txBody>
                  <a:tcPr/>
                </a:tc>
                <a:tc>
                  <a:txBody>
                    <a:bodyPr/>
                    <a:lstStyle/>
                    <a:p>
                      <a:pPr algn="r"/>
                      <a:r>
                        <a:rPr kumimoji="0" lang="ar-SA" sz="1800" b="1" kern="1200" dirty="0">
                          <a:solidFill>
                            <a:schemeClr val="tx1"/>
                          </a:solidFill>
                          <a:latin typeface="Times New Roman" panose="02020603050405020304" pitchFamily="18" charset="0"/>
                          <a:ea typeface="+mn-ea"/>
                          <a:cs typeface="Times New Roman" panose="02020603050405020304" pitchFamily="18" charset="0"/>
                        </a:rPr>
                        <a:t>قرص</a:t>
                      </a:r>
                      <a:r>
                        <a:rPr lang="ar-SA" sz="1800" baseline="0" dirty="0"/>
                        <a:t> </a:t>
                      </a:r>
                      <a:r>
                        <a:rPr lang="ar-SA" sz="1800" b="1" kern="1200" dirty="0">
                          <a:solidFill>
                            <a:srgbClr val="FF0000"/>
                          </a:solidFill>
                          <a:latin typeface="Times New Roman" panose="02020603050405020304" pitchFamily="18" charset="0"/>
                          <a:ea typeface="+mn-ea"/>
                          <a:cs typeface="Times New Roman" panose="02020603050405020304" pitchFamily="18" charset="0"/>
                        </a:rPr>
                        <a:t>حاسوب</a:t>
                      </a:r>
                      <a:endParaRPr lang="en-US" sz="18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6"/>
                  </a:ext>
                </a:extLst>
              </a:tr>
            </a:tbl>
          </a:graphicData>
        </a:graphic>
      </p:graphicFrame>
      <p:sp>
        <p:nvSpPr>
          <p:cNvPr id="5" name="Footer Placeholder 4">
            <a:extLst>
              <a:ext uri="{FF2B5EF4-FFF2-40B4-BE49-F238E27FC236}">
                <a16:creationId xmlns:a16="http://schemas.microsoft.com/office/drawing/2014/main" id="{678D2A68-E709-451A-9D5B-EAF5CFADB7F3}"/>
              </a:ext>
            </a:extLst>
          </p:cNvPr>
          <p:cNvSpPr>
            <a:spLocks noGrp="1"/>
          </p:cNvSpPr>
          <p:nvPr>
            <p:ph type="ftr" sz="quarter" idx="11"/>
          </p:nvPr>
        </p:nvSpPr>
        <p:spPr/>
        <p:txBody>
          <a:bodyPr/>
          <a:lstStyle/>
          <a:p>
            <a:r>
              <a:rPr lang="en-US"/>
              <a:t>MELCom 2018</a:t>
            </a:r>
          </a:p>
        </p:txBody>
      </p:sp>
      <p:sp>
        <p:nvSpPr>
          <p:cNvPr id="7" name="Slide Number Placeholder 6">
            <a:extLst>
              <a:ext uri="{FF2B5EF4-FFF2-40B4-BE49-F238E27FC236}">
                <a16:creationId xmlns:a16="http://schemas.microsoft.com/office/drawing/2014/main" id="{2D4A0473-A65F-4C0E-912E-66910D36E030}"/>
              </a:ext>
            </a:extLst>
          </p:cNvPr>
          <p:cNvSpPr>
            <a:spLocks noGrp="1"/>
          </p:cNvSpPr>
          <p:nvPr>
            <p:ph type="sldNum" sz="quarter" idx="12"/>
          </p:nvPr>
        </p:nvSpPr>
        <p:spPr/>
        <p:txBody>
          <a:bodyPr/>
          <a:lstStyle/>
          <a:p>
            <a:fld id="{31890925-CC74-4507-B910-621DBC4ED881}" type="slidenum">
              <a:rPr lang="en-US" smtClean="0"/>
              <a:t>11</a:t>
            </a:fld>
            <a:endParaRPr lang="en-US"/>
          </a:p>
        </p:txBody>
      </p:sp>
      <p:sp>
        <p:nvSpPr>
          <p:cNvPr id="9" name="Title 2">
            <a:extLst>
              <a:ext uri="{FF2B5EF4-FFF2-40B4-BE49-F238E27FC236}">
                <a16:creationId xmlns:a16="http://schemas.microsoft.com/office/drawing/2014/main" id="{D3158B5F-8A56-4171-A0EE-566E7262903F}"/>
              </a:ext>
            </a:extLst>
          </p:cNvPr>
          <p:cNvSpPr>
            <a:spLocks noGrp="1"/>
          </p:cNvSpPr>
          <p:nvPr>
            <p:ph type="title"/>
          </p:nvPr>
        </p:nvSpPr>
        <p:spPr>
          <a:xfrm>
            <a:off x="1716865" y="496120"/>
            <a:ext cx="10058367" cy="583324"/>
          </a:xfrm>
        </p:spPr>
        <p:txBody>
          <a:bodyPr>
            <a:noAutofit/>
          </a:bodyPr>
          <a:lstStyle/>
          <a:p>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3. No more [General Material Designation]…cont.</a:t>
            </a:r>
          </a:p>
        </p:txBody>
      </p:sp>
    </p:spTree>
    <p:extLst>
      <p:ext uri="{BB962C8B-B14F-4D97-AF65-F5344CB8AC3E}">
        <p14:creationId xmlns:p14="http://schemas.microsoft.com/office/powerpoint/2010/main" val="700913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9AA3FB-2F65-4537-99BD-478ACD8790ED}"/>
              </a:ext>
            </a:extLst>
          </p:cNvPr>
          <p:cNvSpPr>
            <a:spLocks noGrp="1"/>
          </p:cNvSpPr>
          <p:nvPr>
            <p:ph type="ftr" sz="quarter" idx="11"/>
          </p:nvPr>
        </p:nvSpPr>
        <p:spPr/>
        <p:txBody>
          <a:bodyPr/>
          <a:lstStyle/>
          <a:p>
            <a:r>
              <a:rPr lang="en-US" dirty="0" err="1"/>
              <a:t>MELCom</a:t>
            </a:r>
            <a:r>
              <a:rPr lang="en-US" dirty="0"/>
              <a:t> 2018</a:t>
            </a:r>
          </a:p>
        </p:txBody>
      </p:sp>
      <p:sp>
        <p:nvSpPr>
          <p:cNvPr id="3" name="Slide Number Placeholder 2">
            <a:extLst>
              <a:ext uri="{FF2B5EF4-FFF2-40B4-BE49-F238E27FC236}">
                <a16:creationId xmlns:a16="http://schemas.microsoft.com/office/drawing/2014/main" id="{575C83EC-52B3-4ED8-9C4F-75589E640878}"/>
              </a:ext>
            </a:extLst>
          </p:cNvPr>
          <p:cNvSpPr>
            <a:spLocks noGrp="1"/>
          </p:cNvSpPr>
          <p:nvPr>
            <p:ph type="sldNum" sz="quarter" idx="12"/>
          </p:nvPr>
        </p:nvSpPr>
        <p:spPr/>
        <p:txBody>
          <a:bodyPr/>
          <a:lstStyle/>
          <a:p>
            <a:fld id="{31890925-CC74-4507-B910-621DBC4ED881}" type="slidenum">
              <a:rPr lang="en-US" smtClean="0"/>
              <a:t>12</a:t>
            </a:fld>
            <a:endParaRPr lang="en-US"/>
          </a:p>
        </p:txBody>
      </p:sp>
      <p:sp>
        <p:nvSpPr>
          <p:cNvPr id="4" name="Title 2">
            <a:extLst>
              <a:ext uri="{FF2B5EF4-FFF2-40B4-BE49-F238E27FC236}">
                <a16:creationId xmlns:a16="http://schemas.microsoft.com/office/drawing/2014/main" id="{7D451C7B-CC70-45D8-8B40-096E04FE5D06}"/>
              </a:ext>
            </a:extLst>
          </p:cNvPr>
          <p:cNvSpPr txBox="1">
            <a:spLocks/>
          </p:cNvSpPr>
          <p:nvPr/>
        </p:nvSpPr>
        <p:spPr>
          <a:xfrm>
            <a:off x="774407" y="75766"/>
            <a:ext cx="10123748" cy="583324"/>
          </a:xfrm>
          <a:prstGeom prst="rect">
            <a:avLst/>
          </a:prstGeom>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3. No more [General Material Designation]…cont.</a:t>
            </a:r>
          </a:p>
        </p:txBody>
      </p:sp>
      <p:sp>
        <p:nvSpPr>
          <p:cNvPr id="6" name="Rectangle 5">
            <a:extLst>
              <a:ext uri="{FF2B5EF4-FFF2-40B4-BE49-F238E27FC236}">
                <a16:creationId xmlns:a16="http://schemas.microsoft.com/office/drawing/2014/main" id="{FBDDC83F-36B7-4EFE-ACAA-D0102FA9F1F9}"/>
              </a:ext>
            </a:extLst>
          </p:cNvPr>
          <p:cNvSpPr/>
          <p:nvPr/>
        </p:nvSpPr>
        <p:spPr>
          <a:xfrm>
            <a:off x="921695" y="1244661"/>
            <a:ext cx="10797554" cy="2492990"/>
          </a:xfrm>
          <a:prstGeom prst="rect">
            <a:avLst/>
          </a:prstGeom>
        </p:spPr>
        <p:txBody>
          <a:bodyPr wrap="square">
            <a:spAutoFit/>
          </a:bodyPr>
          <a:lstStyle/>
          <a:p>
            <a:r>
              <a:rPr lang="en-US" sz="1200" b="1" dirty="0"/>
              <a:t>AUTHOR	100	1	</a:t>
            </a:r>
            <a:r>
              <a:rPr lang="en-US" sz="1200" b="1" dirty="0" err="1"/>
              <a:t>Ghazzī</a:t>
            </a:r>
            <a:r>
              <a:rPr lang="en-US" sz="1200" b="1" dirty="0"/>
              <a:t>, </a:t>
            </a:r>
            <a:r>
              <a:rPr lang="en-US" sz="1200" b="1" dirty="0" err="1"/>
              <a:t>Muḥammad</a:t>
            </a:r>
            <a:r>
              <a:rPr lang="en-US" sz="1200" b="1" dirty="0"/>
              <a:t> ibn Qāsim,|d1454 or 1455-1512 or 1513.</a:t>
            </a:r>
          </a:p>
          <a:p>
            <a:r>
              <a:rPr lang="en-US" sz="1200" b="1" dirty="0"/>
              <a:t>TITLE	240	1	0	</a:t>
            </a:r>
            <a:r>
              <a:rPr lang="en-US" sz="1200" b="1" dirty="0" err="1"/>
              <a:t>Fatḥ</a:t>
            </a:r>
            <a:r>
              <a:rPr lang="en-US" sz="1200" b="1" dirty="0"/>
              <a:t> al-</a:t>
            </a:r>
            <a:r>
              <a:rPr lang="en-US" sz="1200" b="1" dirty="0" err="1"/>
              <a:t>qarīb</a:t>
            </a:r>
            <a:r>
              <a:rPr lang="en-US" sz="1200" b="1" dirty="0"/>
              <a:t> al-</a:t>
            </a:r>
            <a:r>
              <a:rPr lang="en-US" sz="1200" b="1" dirty="0" err="1"/>
              <a:t>mujīb</a:t>
            </a:r>
            <a:endParaRPr lang="en-US" sz="1200" b="1" dirty="0"/>
          </a:p>
          <a:p>
            <a:r>
              <a:rPr lang="en-US" sz="1200" b="1" dirty="0"/>
              <a:t>TITLE	245	1	0	</a:t>
            </a:r>
            <a:r>
              <a:rPr lang="en-US" sz="1200" b="1" dirty="0" err="1"/>
              <a:t>Kitāb</a:t>
            </a:r>
            <a:r>
              <a:rPr lang="en-US" sz="1200" b="1" dirty="0"/>
              <a:t> </a:t>
            </a:r>
            <a:r>
              <a:rPr lang="en-US" sz="1200" b="1" dirty="0" err="1"/>
              <a:t>sharḥ</a:t>
            </a:r>
            <a:r>
              <a:rPr lang="en-US" sz="1200" b="1" dirty="0"/>
              <a:t> al-</a:t>
            </a:r>
            <a:r>
              <a:rPr lang="en-US" sz="1200" b="1" dirty="0" err="1"/>
              <a:t>ʻālim</a:t>
            </a:r>
            <a:r>
              <a:rPr lang="en-US" sz="1200" b="1" dirty="0"/>
              <a:t> al-</a:t>
            </a:r>
            <a:r>
              <a:rPr lang="en-US" sz="1200" b="1" dirty="0" err="1"/>
              <a:t>ʻallāmah</a:t>
            </a:r>
            <a:r>
              <a:rPr lang="en-US" sz="1200" b="1" dirty="0"/>
              <a:t> </a:t>
            </a:r>
            <a:r>
              <a:rPr lang="en-US" sz="1200" b="1" dirty="0" err="1"/>
              <a:t>wa</a:t>
            </a:r>
            <a:r>
              <a:rPr lang="en-US" sz="1200" b="1" dirty="0"/>
              <a:t>-al-</a:t>
            </a:r>
            <a:r>
              <a:rPr lang="en-US" sz="1200" b="1" dirty="0" err="1"/>
              <a:t>baḥr</a:t>
            </a:r>
            <a:r>
              <a:rPr lang="en-US" sz="1200" b="1" dirty="0"/>
              <a:t> al-</a:t>
            </a:r>
            <a:r>
              <a:rPr lang="en-US" sz="1200" b="1" dirty="0" err="1"/>
              <a:t>fahhāmah</a:t>
            </a:r>
            <a:r>
              <a:rPr lang="en-US" sz="1200" b="1" dirty="0"/>
              <a:t> Shams al-</a:t>
            </a:r>
            <a:r>
              <a:rPr lang="en-US" sz="1200" b="1" dirty="0" err="1"/>
              <a:t>Dīn</a:t>
            </a:r>
            <a:r>
              <a:rPr lang="en-US" sz="1200" b="1" dirty="0"/>
              <a:t> </a:t>
            </a:r>
            <a:r>
              <a:rPr lang="en-US" sz="1200" b="1" dirty="0" err="1"/>
              <a:t>Abī</a:t>
            </a:r>
            <a:r>
              <a:rPr lang="en-US" sz="1200" b="1" dirty="0"/>
              <a:t> </a:t>
            </a:r>
            <a:r>
              <a:rPr lang="en-US" sz="1200" b="1" dirty="0" err="1"/>
              <a:t>ʻAbd</a:t>
            </a:r>
            <a:r>
              <a:rPr lang="en-US" sz="1200" b="1" dirty="0"/>
              <a:t> </a:t>
            </a:r>
            <a:r>
              <a:rPr lang="en-US" sz="1200" b="1" dirty="0" err="1"/>
              <a:t>Allāh</a:t>
            </a:r>
            <a:r>
              <a:rPr lang="en-US" sz="1200" b="1" dirty="0"/>
              <a:t> </a:t>
            </a:r>
            <a:r>
              <a:rPr lang="en-US" sz="1200" b="1" dirty="0" err="1"/>
              <a:t>Muḥammad</a:t>
            </a:r>
            <a:r>
              <a:rPr lang="en-US" sz="1200" b="1" dirty="0"/>
              <a:t> 						</a:t>
            </a:r>
            <a:r>
              <a:rPr lang="ar-SA" sz="1200" b="1" dirty="0"/>
              <a:t>		</a:t>
            </a:r>
            <a:r>
              <a:rPr lang="en-US" sz="1200" b="1" dirty="0"/>
              <a:t>ibn </a:t>
            </a:r>
            <a:r>
              <a:rPr lang="en-US" sz="1200" b="1" dirty="0" err="1"/>
              <a:t>Qāsim</a:t>
            </a:r>
            <a:r>
              <a:rPr lang="en-US" sz="1200" b="1" dirty="0"/>
              <a:t> al-</a:t>
            </a:r>
            <a:r>
              <a:rPr lang="en-US" sz="1200" b="1" dirty="0" err="1"/>
              <a:t>Ghazzī</a:t>
            </a:r>
            <a:r>
              <a:rPr lang="en-US" sz="1200" b="1" dirty="0"/>
              <a:t> al-</a:t>
            </a:r>
            <a:r>
              <a:rPr lang="en-US" sz="1200" b="1" dirty="0" err="1"/>
              <a:t>Shāfiʻī</a:t>
            </a:r>
            <a:r>
              <a:rPr lang="en-US" sz="1200" b="1" dirty="0"/>
              <a:t> al-</a:t>
            </a:r>
            <a:r>
              <a:rPr lang="en-US" sz="1200" b="1" dirty="0" err="1"/>
              <a:t>musammá</a:t>
            </a:r>
            <a:r>
              <a:rPr lang="en-US" sz="1200" b="1" dirty="0"/>
              <a:t> </a:t>
            </a:r>
            <a:r>
              <a:rPr lang="en-US" sz="1200" b="1" dirty="0" err="1"/>
              <a:t>Fatḥ</a:t>
            </a:r>
            <a:r>
              <a:rPr lang="en-US" sz="1200" b="1" dirty="0"/>
              <a:t> al-</a:t>
            </a:r>
            <a:r>
              <a:rPr lang="en-US" sz="1200" b="1" dirty="0" err="1"/>
              <a:t>qarīb</a:t>
            </a:r>
            <a:r>
              <a:rPr lang="en-US" sz="1200" b="1" dirty="0"/>
              <a:t> al-</a:t>
            </a:r>
            <a:r>
              <a:rPr lang="en-US" sz="1200" b="1" dirty="0" err="1"/>
              <a:t>mujīb</a:t>
            </a:r>
            <a:r>
              <a:rPr lang="en-US" sz="1200" b="1" dirty="0"/>
              <a:t> </a:t>
            </a:r>
            <a:r>
              <a:rPr lang="en-US" sz="1200" b="1" dirty="0" err="1"/>
              <a:t>ʻalá</a:t>
            </a:r>
            <a:r>
              <a:rPr lang="en-US" sz="1200" b="1" dirty="0"/>
              <a:t> al-</a:t>
            </a:r>
            <a:r>
              <a:rPr lang="en-US" sz="1200" b="1" dirty="0" err="1"/>
              <a:t>kitāb</a:t>
            </a:r>
            <a:r>
              <a:rPr lang="en-US" sz="1200" b="1" dirty="0"/>
              <a:t> al-</a:t>
            </a:r>
            <a:r>
              <a:rPr lang="en-US" sz="1200" b="1" dirty="0" err="1"/>
              <a:t>musammá</a:t>
            </a:r>
            <a:r>
              <a:rPr lang="en-US" sz="1200" b="1" dirty="0"/>
              <a:t> bi-al-						</a:t>
            </a:r>
            <a:r>
              <a:rPr lang="ar-SA" sz="1200" b="1" dirty="0"/>
              <a:t>		</a:t>
            </a:r>
            <a:r>
              <a:rPr lang="en-US" sz="1200" b="1" dirty="0" err="1"/>
              <a:t>Taqrīb</a:t>
            </a:r>
            <a:r>
              <a:rPr lang="en-US" sz="1200" b="1" dirty="0"/>
              <a:t> aw al-</a:t>
            </a:r>
            <a:r>
              <a:rPr lang="en-US" sz="1200" b="1" dirty="0" err="1"/>
              <a:t>Qawl</a:t>
            </a:r>
            <a:r>
              <a:rPr lang="en-US" sz="1200" b="1" dirty="0"/>
              <a:t> al-</a:t>
            </a:r>
            <a:r>
              <a:rPr lang="en-US" sz="1200" b="1" dirty="0" err="1"/>
              <a:t>mukhtār</a:t>
            </a:r>
            <a:r>
              <a:rPr lang="en-US" sz="1200" b="1" dirty="0"/>
              <a:t> </a:t>
            </a:r>
            <a:r>
              <a:rPr lang="en-US" sz="1200" b="1" dirty="0" err="1"/>
              <a:t>fī</a:t>
            </a:r>
            <a:r>
              <a:rPr lang="en-US" sz="1200" b="1" dirty="0"/>
              <a:t> </a:t>
            </a:r>
            <a:r>
              <a:rPr lang="en-US" sz="1200" b="1" dirty="0" err="1"/>
              <a:t>sharḥ</a:t>
            </a:r>
            <a:r>
              <a:rPr lang="en-US" sz="1200" b="1" dirty="0"/>
              <a:t> </a:t>
            </a:r>
            <a:r>
              <a:rPr lang="en-US" sz="1200" b="1" dirty="0" err="1"/>
              <a:t>Ghāyat</a:t>
            </a:r>
            <a:r>
              <a:rPr lang="en-US" sz="1200" b="1" dirty="0"/>
              <a:t> al-</a:t>
            </a:r>
            <a:r>
              <a:rPr lang="en-US" sz="1200" b="1" dirty="0" err="1"/>
              <a:t>ikhtiṣār</a:t>
            </a:r>
            <a:r>
              <a:rPr lang="en-US" sz="1200" b="1" dirty="0"/>
              <a:t> </a:t>
            </a:r>
            <a:r>
              <a:rPr lang="en-US" sz="1200" b="1" dirty="0" err="1"/>
              <a:t>ʻalá</a:t>
            </a:r>
            <a:r>
              <a:rPr lang="en-US" sz="1200" b="1" dirty="0"/>
              <a:t> madhhab al-</a:t>
            </a:r>
            <a:r>
              <a:rPr lang="en-US" sz="1200" b="1" dirty="0" err="1"/>
              <a:t>Imām</a:t>
            </a:r>
            <a:r>
              <a:rPr lang="en-US" sz="1200" b="1" dirty="0"/>
              <a:t> al-</a:t>
            </a:r>
            <a:r>
              <a:rPr lang="en-US" sz="1200" b="1" dirty="0" err="1"/>
              <a:t>Shāfiʻī</a:t>
            </a:r>
            <a:r>
              <a:rPr lang="en-US" sz="1200" b="1" dirty="0"/>
              <a:t>. </a:t>
            </a:r>
            <a:r>
              <a:rPr lang="en-US" sz="1200" b="1" dirty="0" err="1"/>
              <a:t>Wa</a:t>
            </a:r>
            <a:r>
              <a:rPr lang="en-US" sz="1200" b="1" dirty="0"/>
              <a:t>-bi-						</a:t>
            </a:r>
            <a:r>
              <a:rPr lang="ar-SA" sz="1200" b="1" dirty="0"/>
              <a:t>		</a:t>
            </a:r>
            <a:r>
              <a:rPr lang="en-US" sz="1200" b="1" dirty="0" err="1"/>
              <a:t>hāmishihi</a:t>
            </a:r>
            <a:r>
              <a:rPr lang="en-US" sz="1200" b="1" dirty="0"/>
              <a:t> al-</a:t>
            </a:r>
            <a:r>
              <a:rPr lang="en-US" sz="1200" b="1" dirty="0" err="1"/>
              <a:t>matn</a:t>
            </a:r>
            <a:r>
              <a:rPr lang="en-US" sz="1200" b="1" dirty="0"/>
              <a:t> al-</a:t>
            </a:r>
            <a:r>
              <a:rPr lang="en-US" sz="1200" b="1" dirty="0" err="1"/>
              <a:t>madhkūr</a:t>
            </a:r>
            <a:r>
              <a:rPr lang="en-US" sz="1200" b="1" dirty="0"/>
              <a:t> /|cli-</a:t>
            </a:r>
            <a:r>
              <a:rPr lang="en-US" sz="1200" b="1" dirty="0" err="1"/>
              <a:t>Abī</a:t>
            </a:r>
            <a:r>
              <a:rPr lang="en-US" sz="1200" b="1" dirty="0"/>
              <a:t> al-</a:t>
            </a:r>
            <a:r>
              <a:rPr lang="en-US" sz="1200" b="1" dirty="0" err="1"/>
              <a:t>Ṭayyib</a:t>
            </a:r>
            <a:r>
              <a:rPr lang="en-US" sz="1200" b="1" dirty="0"/>
              <a:t> </a:t>
            </a:r>
            <a:r>
              <a:rPr lang="en-US" sz="1200" b="1" dirty="0" err="1"/>
              <a:t>Shihāb</a:t>
            </a:r>
            <a:r>
              <a:rPr lang="en-US" sz="1200" b="1" dirty="0"/>
              <a:t> al-</a:t>
            </a:r>
            <a:r>
              <a:rPr lang="en-US" sz="1200" b="1" dirty="0" err="1"/>
              <a:t>Millah</a:t>
            </a:r>
            <a:r>
              <a:rPr lang="en-US" sz="1200" b="1" dirty="0"/>
              <a:t> </a:t>
            </a:r>
            <a:r>
              <a:rPr lang="en-US" sz="1200" b="1" dirty="0" err="1"/>
              <a:t>wa</a:t>
            </a:r>
            <a:r>
              <a:rPr lang="en-US" sz="1200" b="1" dirty="0"/>
              <a:t>-al-</a:t>
            </a:r>
            <a:r>
              <a:rPr lang="en-US" sz="1200" b="1" dirty="0" err="1"/>
              <a:t>Dīn</a:t>
            </a:r>
            <a:r>
              <a:rPr lang="en-US" sz="1200" b="1" dirty="0"/>
              <a:t> </a:t>
            </a:r>
            <a:r>
              <a:rPr lang="en-US" sz="1200" b="1" dirty="0" err="1"/>
              <a:t>Aḥmad</a:t>
            </a:r>
            <a:r>
              <a:rPr lang="en-US" sz="1200" b="1" dirty="0"/>
              <a:t> ibn al-</a:t>
            </a:r>
            <a:r>
              <a:rPr lang="en-US" sz="1200" b="1" dirty="0" err="1"/>
              <a:t>Ḥusayn</a:t>
            </a:r>
            <a:r>
              <a:rPr lang="en-US" sz="1200" b="1" dirty="0"/>
              <a:t> ibn 					</a:t>
            </a:r>
            <a:r>
              <a:rPr lang="ar-SA" sz="1200" b="1" dirty="0"/>
              <a:t>		</a:t>
            </a:r>
            <a:r>
              <a:rPr lang="en-US" sz="1200" b="1" dirty="0" err="1"/>
              <a:t>Aḥmad</a:t>
            </a:r>
            <a:r>
              <a:rPr lang="en-US" sz="1200" b="1" dirty="0"/>
              <a:t> al-</a:t>
            </a:r>
            <a:r>
              <a:rPr lang="en-US" sz="1200" b="1" dirty="0" err="1"/>
              <a:t>Iṣfahānī</a:t>
            </a:r>
            <a:r>
              <a:rPr lang="en-US" sz="1200" b="1" dirty="0"/>
              <a:t> al-</a:t>
            </a:r>
            <a:r>
              <a:rPr lang="en-US" sz="1200" b="1" dirty="0" err="1"/>
              <a:t>shahīr</a:t>
            </a:r>
            <a:r>
              <a:rPr lang="en-US" sz="1200" b="1" dirty="0"/>
              <a:t> bi-</a:t>
            </a:r>
            <a:r>
              <a:rPr lang="en-US" sz="1200" b="1" dirty="0" err="1"/>
              <a:t>Abī</a:t>
            </a:r>
            <a:r>
              <a:rPr lang="en-US" sz="1200" b="1" dirty="0"/>
              <a:t> </a:t>
            </a:r>
            <a:r>
              <a:rPr lang="en-US" sz="1200" b="1" dirty="0" err="1"/>
              <a:t>Shujāʻ</a:t>
            </a:r>
            <a:r>
              <a:rPr lang="en-US" sz="1200" b="1" dirty="0"/>
              <a:t>.</a:t>
            </a:r>
          </a:p>
          <a:p>
            <a:r>
              <a:rPr lang="en-US" sz="1200" b="1" dirty="0"/>
              <a:t>ADD TITLE	246	30	</a:t>
            </a:r>
            <a:r>
              <a:rPr lang="en-US" sz="1200" b="1" dirty="0" err="1"/>
              <a:t>Qawl</a:t>
            </a:r>
            <a:r>
              <a:rPr lang="en-US" sz="1200" b="1" dirty="0"/>
              <a:t> al-</a:t>
            </a:r>
            <a:r>
              <a:rPr lang="en-US" sz="1200" b="1" dirty="0" err="1"/>
              <a:t>mukhtār</a:t>
            </a:r>
            <a:endParaRPr lang="en-US" sz="1200" b="1" dirty="0"/>
          </a:p>
          <a:p>
            <a:r>
              <a:rPr lang="en-US" sz="1200" b="1" dirty="0"/>
              <a:t>PUB INFO	264	1	</a:t>
            </a:r>
            <a:r>
              <a:rPr lang="en-US" sz="1200" b="1" dirty="0" err="1"/>
              <a:t>Adīs</a:t>
            </a:r>
            <a:r>
              <a:rPr lang="en-US" sz="1200" b="1" dirty="0"/>
              <a:t> </a:t>
            </a:r>
            <a:r>
              <a:rPr lang="en-US" sz="1200" b="1" dirty="0" err="1"/>
              <a:t>Abābā</a:t>
            </a:r>
            <a:r>
              <a:rPr lang="en-US" sz="1200" b="1" dirty="0"/>
              <a:t> :|</a:t>
            </a:r>
            <a:r>
              <a:rPr lang="en-US" sz="1200" b="1" dirty="0" err="1"/>
              <a:t>bDār</a:t>
            </a:r>
            <a:r>
              <a:rPr lang="en-US" sz="1200" b="1" dirty="0"/>
              <a:t> al-</a:t>
            </a:r>
            <a:r>
              <a:rPr lang="en-US" sz="1200" b="1" dirty="0" err="1"/>
              <a:t>ʻUlūm</a:t>
            </a:r>
            <a:r>
              <a:rPr lang="en-US" sz="1200" b="1" dirty="0"/>
              <a:t> al-Muḥammadīyah,|c1331 [1913]</a:t>
            </a:r>
          </a:p>
          <a:p>
            <a:r>
              <a:rPr lang="en-US" sz="1200" b="1" dirty="0"/>
              <a:t>DESCRIPT	300	 	 92 pages ;|c25 cm</a:t>
            </a:r>
          </a:p>
          <a:p>
            <a:r>
              <a:rPr lang="en-US" sz="1200" b="1" dirty="0"/>
              <a:t>DESCRIPT	336	 	 text|btxt|2rdacontent</a:t>
            </a:r>
          </a:p>
          <a:p>
            <a:r>
              <a:rPr lang="en-US" sz="1200" b="1" dirty="0"/>
              <a:t>DESCRIPT	337	 	 unmediated|bn|2rdamedia</a:t>
            </a:r>
          </a:p>
          <a:p>
            <a:r>
              <a:rPr lang="en-US" sz="1200" b="1" dirty="0"/>
              <a:t>DESCRIPT	338	 	 volume|bnc|2rdacarrier</a:t>
            </a:r>
          </a:p>
        </p:txBody>
      </p:sp>
      <p:sp>
        <p:nvSpPr>
          <p:cNvPr id="7" name="Rectangle 6">
            <a:extLst>
              <a:ext uri="{FF2B5EF4-FFF2-40B4-BE49-F238E27FC236}">
                <a16:creationId xmlns:a16="http://schemas.microsoft.com/office/drawing/2014/main" id="{A79ECDAA-652E-4A52-B055-F4B8AD8AA39A}"/>
              </a:ext>
            </a:extLst>
          </p:cNvPr>
          <p:cNvSpPr/>
          <p:nvPr/>
        </p:nvSpPr>
        <p:spPr>
          <a:xfrm>
            <a:off x="921695" y="4349830"/>
            <a:ext cx="10797554" cy="1754326"/>
          </a:xfrm>
          <a:prstGeom prst="rect">
            <a:avLst/>
          </a:prstGeom>
        </p:spPr>
        <p:txBody>
          <a:bodyPr wrap="square">
            <a:spAutoFit/>
          </a:bodyPr>
          <a:lstStyle/>
          <a:p>
            <a:r>
              <a:rPr lang="en-US" sz="1200" b="1" dirty="0"/>
              <a:t>AUTHOR	100	1	</a:t>
            </a:r>
            <a:r>
              <a:rPr lang="en-US" sz="1200" b="1" dirty="0" err="1"/>
              <a:t>Ghazzī</a:t>
            </a:r>
            <a:r>
              <a:rPr lang="en-US" sz="1200" b="1" dirty="0"/>
              <a:t>, </a:t>
            </a:r>
            <a:r>
              <a:rPr lang="en-US" sz="1200" b="1" dirty="0" err="1"/>
              <a:t>Muḥammad</a:t>
            </a:r>
            <a:r>
              <a:rPr lang="en-US" sz="1200" b="1" dirty="0"/>
              <a:t> ibn Qāsim,|d1454 or 1455-1512 or 1513,|eauthor.</a:t>
            </a:r>
          </a:p>
          <a:p>
            <a:r>
              <a:rPr lang="en-US" sz="1200" b="1" dirty="0"/>
              <a:t>TITLE	245	1	0	</a:t>
            </a:r>
            <a:r>
              <a:rPr lang="en-US" sz="1200" b="1" dirty="0" err="1"/>
              <a:t>Fatḥ</a:t>
            </a:r>
            <a:r>
              <a:rPr lang="en-US" sz="1200" b="1" dirty="0"/>
              <a:t> al-</a:t>
            </a:r>
            <a:r>
              <a:rPr lang="en-US" sz="1200" b="1" dirty="0" err="1"/>
              <a:t>Qarīb</a:t>
            </a:r>
            <a:r>
              <a:rPr lang="en-US" sz="1200" b="1" dirty="0"/>
              <a:t> al-</a:t>
            </a:r>
            <a:r>
              <a:rPr lang="en-US" sz="1200" b="1" dirty="0" err="1"/>
              <a:t>Mujīb</a:t>
            </a:r>
            <a:r>
              <a:rPr lang="en-US" sz="1200" b="1" dirty="0"/>
              <a:t> /|</a:t>
            </a:r>
            <a:r>
              <a:rPr lang="en-US" sz="1200" b="1" dirty="0" err="1"/>
              <a:t>cMuḥammad</a:t>
            </a:r>
            <a:r>
              <a:rPr lang="en-US" sz="1200" b="1" dirty="0"/>
              <a:t> ibn </a:t>
            </a:r>
            <a:r>
              <a:rPr lang="en-US" sz="1200" b="1" dirty="0" err="1"/>
              <a:t>Qāsim</a:t>
            </a:r>
            <a:r>
              <a:rPr lang="en-US" sz="1200" b="1" dirty="0"/>
              <a:t> </a:t>
            </a:r>
            <a:r>
              <a:rPr lang="en-US" sz="1200" b="1" dirty="0" err="1"/>
              <a:t>Ghazzī</a:t>
            </a:r>
            <a:r>
              <a:rPr lang="en-US" sz="1200" b="1" dirty="0"/>
              <a:t>.</a:t>
            </a:r>
          </a:p>
          <a:p>
            <a:r>
              <a:rPr lang="en-US" sz="1200" b="1" dirty="0"/>
              <a:t>ADD TITLE	246	3	 </a:t>
            </a:r>
            <a:r>
              <a:rPr lang="en-US" sz="1200" b="1" dirty="0" err="1"/>
              <a:t>Hādhā</a:t>
            </a:r>
            <a:r>
              <a:rPr lang="en-US" sz="1200" b="1" dirty="0"/>
              <a:t> </a:t>
            </a:r>
            <a:r>
              <a:rPr lang="en-US" sz="1200" b="1" dirty="0" err="1"/>
              <a:t>sharḥ</a:t>
            </a:r>
            <a:r>
              <a:rPr lang="en-US" sz="1200" b="1" dirty="0"/>
              <a:t> </a:t>
            </a:r>
            <a:r>
              <a:rPr lang="en-US" sz="1200" b="1" dirty="0" err="1"/>
              <a:t>matn</a:t>
            </a:r>
            <a:r>
              <a:rPr lang="en-US" sz="1200" b="1" dirty="0"/>
              <a:t> </a:t>
            </a:r>
            <a:r>
              <a:rPr lang="en-US" sz="1200" b="1" dirty="0" err="1"/>
              <a:t>Abī</a:t>
            </a:r>
            <a:r>
              <a:rPr lang="en-US" sz="1200" b="1" dirty="0"/>
              <a:t> </a:t>
            </a:r>
            <a:r>
              <a:rPr lang="en-US" sz="1200" b="1" dirty="0" err="1"/>
              <a:t>Shujāʻ</a:t>
            </a:r>
            <a:r>
              <a:rPr lang="en-US" sz="1200" b="1" dirty="0"/>
              <a:t> al-</a:t>
            </a:r>
            <a:r>
              <a:rPr lang="en-US" sz="1200" b="1" dirty="0" err="1"/>
              <a:t>musammá</a:t>
            </a:r>
            <a:r>
              <a:rPr lang="en-US" sz="1200" b="1" dirty="0"/>
              <a:t> bi-</a:t>
            </a:r>
            <a:r>
              <a:rPr lang="en-US" sz="1200" b="1" dirty="0" err="1"/>
              <a:t>Fatḥ</a:t>
            </a:r>
            <a:r>
              <a:rPr lang="en-US" sz="1200" b="1" dirty="0"/>
              <a:t> al-</a:t>
            </a:r>
            <a:r>
              <a:rPr lang="en-US" sz="1200" b="1" dirty="0" err="1"/>
              <a:t>Qarīb</a:t>
            </a:r>
            <a:r>
              <a:rPr lang="en-US" sz="1200" b="1" dirty="0"/>
              <a:t> al-  											</a:t>
            </a:r>
            <a:r>
              <a:rPr lang="ar-SA" sz="1200" b="1" dirty="0"/>
              <a:t>		</a:t>
            </a:r>
            <a:r>
              <a:rPr lang="en-US" sz="1200" b="1" dirty="0" err="1"/>
              <a:t>Mujīb</a:t>
            </a:r>
            <a:r>
              <a:rPr lang="en-US" sz="1200" b="1" dirty="0"/>
              <a:t> fi-</a:t>
            </a:r>
            <a:r>
              <a:rPr lang="en-US" sz="1200" b="1" dirty="0" err="1"/>
              <a:t>sharḥ</a:t>
            </a:r>
            <a:r>
              <a:rPr lang="en-US" sz="1200" b="1" dirty="0"/>
              <a:t> </a:t>
            </a:r>
            <a:r>
              <a:rPr lang="en-US" sz="1200" b="1" dirty="0" err="1"/>
              <a:t>alfāẓ</a:t>
            </a:r>
            <a:r>
              <a:rPr lang="en-US" sz="1200" b="1" dirty="0"/>
              <a:t> al-</a:t>
            </a:r>
            <a:r>
              <a:rPr lang="en-US" sz="1200" b="1" dirty="0" err="1"/>
              <a:t>taqrīb</a:t>
            </a:r>
            <a:endParaRPr lang="en-US" sz="1200" b="1" dirty="0"/>
          </a:p>
          <a:p>
            <a:r>
              <a:rPr lang="en-US" sz="1200" b="1" dirty="0"/>
              <a:t>PUB INFO	264	 1</a:t>
            </a:r>
            <a:r>
              <a:rPr lang="ar-SA" sz="1200" b="1" dirty="0"/>
              <a:t>	</a:t>
            </a:r>
            <a:r>
              <a:rPr lang="en-US" sz="1200" b="1" dirty="0"/>
              <a:t>[al-</a:t>
            </a:r>
            <a:r>
              <a:rPr lang="en-US" sz="1200" b="1" dirty="0" err="1"/>
              <a:t>Qāhirah</a:t>
            </a:r>
            <a:r>
              <a:rPr lang="en-US" sz="1200" b="1" dirty="0"/>
              <a:t>] :|b[publisher not identified],|c[1864]</a:t>
            </a:r>
          </a:p>
          <a:p>
            <a:r>
              <a:rPr lang="en-US" sz="1200" b="1" dirty="0"/>
              <a:t>DESCRIPT	300	 	 1 online resource (197 images)</a:t>
            </a:r>
          </a:p>
          <a:p>
            <a:r>
              <a:rPr lang="en-US" sz="1200" b="1" dirty="0"/>
              <a:t>DESCRIPT	336	 	 text|btxt|2rdacontent</a:t>
            </a:r>
          </a:p>
          <a:p>
            <a:r>
              <a:rPr lang="en-US" sz="1200" b="1" dirty="0"/>
              <a:t>DESCRIPT	337	 	 computer|bc|2rdamedia</a:t>
            </a:r>
          </a:p>
          <a:p>
            <a:r>
              <a:rPr lang="en-US" sz="1200" b="1" dirty="0"/>
              <a:t>DESCRIPT	338	 	 online resource|bcr|2rdacarrier</a:t>
            </a:r>
          </a:p>
        </p:txBody>
      </p:sp>
      <p:sp>
        <p:nvSpPr>
          <p:cNvPr id="8" name="Rectangle 7">
            <a:extLst>
              <a:ext uri="{FF2B5EF4-FFF2-40B4-BE49-F238E27FC236}">
                <a16:creationId xmlns:a16="http://schemas.microsoft.com/office/drawing/2014/main" id="{67AF880F-C919-42D0-993D-B8DCFA97A448}"/>
              </a:ext>
            </a:extLst>
          </p:cNvPr>
          <p:cNvSpPr/>
          <p:nvPr/>
        </p:nvSpPr>
        <p:spPr>
          <a:xfrm>
            <a:off x="2405278" y="2942884"/>
            <a:ext cx="3892883" cy="77602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9C11F5D-585A-4102-A0B3-4C943EE9BFA7}"/>
              </a:ext>
            </a:extLst>
          </p:cNvPr>
          <p:cNvSpPr/>
          <p:nvPr/>
        </p:nvSpPr>
        <p:spPr>
          <a:xfrm>
            <a:off x="2405280" y="5131837"/>
            <a:ext cx="4611340" cy="97231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863DEF-7D82-4C85-9319-19D9A0516DF0}"/>
              </a:ext>
            </a:extLst>
          </p:cNvPr>
          <p:cNvSpPr/>
          <p:nvPr/>
        </p:nvSpPr>
        <p:spPr>
          <a:xfrm>
            <a:off x="1786849" y="783575"/>
            <a:ext cx="1959191" cy="369332"/>
          </a:xfrm>
          <a:prstGeom prst="rect">
            <a:avLst/>
          </a:prstGeom>
        </p:spPr>
        <p:txBody>
          <a:bodyPr wrap="none">
            <a:spAutoFit/>
          </a:bodyPr>
          <a:lstStyle/>
          <a:p>
            <a:r>
              <a:rPr lang="en-US" b="1" dirty="0">
                <a:solidFill>
                  <a:srgbClr val="FF0000"/>
                </a:solidFill>
              </a:rPr>
              <a:t>Print manuscript</a:t>
            </a:r>
            <a:endParaRPr lang="en-US" dirty="0"/>
          </a:p>
        </p:txBody>
      </p:sp>
      <p:sp>
        <p:nvSpPr>
          <p:cNvPr id="11" name="Rectangle 10">
            <a:extLst>
              <a:ext uri="{FF2B5EF4-FFF2-40B4-BE49-F238E27FC236}">
                <a16:creationId xmlns:a16="http://schemas.microsoft.com/office/drawing/2014/main" id="{4239E546-564D-48CA-965F-161BCAFC5D79}"/>
              </a:ext>
            </a:extLst>
          </p:cNvPr>
          <p:cNvSpPr/>
          <p:nvPr/>
        </p:nvSpPr>
        <p:spPr>
          <a:xfrm>
            <a:off x="1786849" y="3915117"/>
            <a:ext cx="2222083" cy="369332"/>
          </a:xfrm>
          <a:prstGeom prst="rect">
            <a:avLst/>
          </a:prstGeom>
        </p:spPr>
        <p:txBody>
          <a:bodyPr wrap="none">
            <a:spAutoFit/>
          </a:bodyPr>
          <a:lstStyle/>
          <a:p>
            <a:r>
              <a:rPr lang="en-US" b="1" dirty="0">
                <a:solidFill>
                  <a:srgbClr val="FF0000"/>
                </a:solidFill>
              </a:rPr>
              <a:t>Online manuscript</a:t>
            </a:r>
            <a:endParaRPr lang="en-US" dirty="0"/>
          </a:p>
        </p:txBody>
      </p:sp>
      <p:sp>
        <p:nvSpPr>
          <p:cNvPr id="12" name="TextBox 11">
            <a:extLst>
              <a:ext uri="{FF2B5EF4-FFF2-40B4-BE49-F238E27FC236}">
                <a16:creationId xmlns:a16="http://schemas.microsoft.com/office/drawing/2014/main" id="{923A6025-0747-4A66-9047-CD658A0C9081}"/>
              </a:ext>
            </a:extLst>
          </p:cNvPr>
          <p:cNvSpPr txBox="1"/>
          <p:nvPr/>
        </p:nvSpPr>
        <p:spPr>
          <a:xfrm>
            <a:off x="6399211" y="2875002"/>
            <a:ext cx="4842586" cy="830997"/>
          </a:xfrm>
          <a:prstGeom prst="rect">
            <a:avLst/>
          </a:prstGeom>
          <a:noFill/>
        </p:spPr>
        <p:txBody>
          <a:bodyPr wrap="square" rtlCol="0">
            <a:spAutoFit/>
          </a:bodyPr>
          <a:lstStyle/>
          <a:p>
            <a:r>
              <a:rPr lang="en-US" sz="1200" b="1" dirty="0">
                <a:solidFill>
                  <a:srgbClr val="FF0000"/>
                </a:solidFill>
              </a:rPr>
              <a:t>DESCRIPT	300	 	 	92 </a:t>
            </a:r>
            <a:r>
              <a:rPr lang="ar-SA" sz="1200" b="1" dirty="0">
                <a:solidFill>
                  <a:srgbClr val="FF0000"/>
                </a:solidFill>
              </a:rPr>
              <a:t>صفحة</a:t>
            </a:r>
            <a:r>
              <a:rPr lang="en-US" sz="1200" b="1" dirty="0">
                <a:solidFill>
                  <a:srgbClr val="FF0000"/>
                </a:solidFill>
              </a:rPr>
              <a:t> ;|c25 </a:t>
            </a:r>
            <a:r>
              <a:rPr lang="ar-SA" sz="1200" b="1" dirty="0">
                <a:solidFill>
                  <a:srgbClr val="FF0000"/>
                </a:solidFill>
              </a:rPr>
              <a:t>سم</a:t>
            </a:r>
            <a:endParaRPr lang="en-US" sz="1200" b="1" dirty="0">
              <a:solidFill>
                <a:srgbClr val="FF0000"/>
              </a:solidFill>
            </a:endParaRPr>
          </a:p>
          <a:p>
            <a:r>
              <a:rPr lang="en-US" sz="1200" b="1" dirty="0">
                <a:solidFill>
                  <a:srgbClr val="FF0000"/>
                </a:solidFill>
              </a:rPr>
              <a:t>DESCRIPT	336	 	 	</a:t>
            </a:r>
            <a:r>
              <a:rPr lang="ar-SA" sz="1200" b="1" dirty="0">
                <a:solidFill>
                  <a:srgbClr val="FF0000"/>
                </a:solidFill>
              </a:rPr>
              <a:t>نص</a:t>
            </a:r>
            <a:r>
              <a:rPr lang="en-US" sz="1200" b="1" dirty="0">
                <a:solidFill>
                  <a:srgbClr val="FF0000"/>
                </a:solidFill>
              </a:rPr>
              <a:t>|btxt|2rdacontent</a:t>
            </a:r>
          </a:p>
          <a:p>
            <a:r>
              <a:rPr lang="en-US" sz="1200" b="1" dirty="0">
                <a:solidFill>
                  <a:srgbClr val="FF0000"/>
                </a:solidFill>
              </a:rPr>
              <a:t>DESCRIPT	337	 	 	</a:t>
            </a:r>
            <a:r>
              <a:rPr lang="ar-SA" sz="1200" b="1" dirty="0">
                <a:solidFill>
                  <a:srgbClr val="FF0000"/>
                </a:solidFill>
              </a:rPr>
              <a:t>بدون وسيط</a:t>
            </a:r>
            <a:r>
              <a:rPr lang="en-US" sz="1200" b="1" dirty="0">
                <a:solidFill>
                  <a:srgbClr val="FF0000"/>
                </a:solidFill>
              </a:rPr>
              <a:t>|bn|2rdamedia</a:t>
            </a:r>
          </a:p>
          <a:p>
            <a:r>
              <a:rPr lang="en-US" sz="1200" b="1" dirty="0">
                <a:solidFill>
                  <a:srgbClr val="FF0000"/>
                </a:solidFill>
              </a:rPr>
              <a:t>DESCRIPT	338	 	 	</a:t>
            </a:r>
            <a:r>
              <a:rPr lang="ar-SA" sz="1200" b="1" dirty="0">
                <a:solidFill>
                  <a:srgbClr val="FF0000"/>
                </a:solidFill>
              </a:rPr>
              <a:t>مجلد</a:t>
            </a:r>
            <a:r>
              <a:rPr lang="en-US" sz="1200" b="1" dirty="0">
                <a:solidFill>
                  <a:srgbClr val="FF0000"/>
                </a:solidFill>
              </a:rPr>
              <a:t>|bnc|2rdacarrier</a:t>
            </a:r>
          </a:p>
        </p:txBody>
      </p:sp>
      <p:sp>
        <p:nvSpPr>
          <p:cNvPr id="13" name="TextBox 12">
            <a:extLst>
              <a:ext uri="{FF2B5EF4-FFF2-40B4-BE49-F238E27FC236}">
                <a16:creationId xmlns:a16="http://schemas.microsoft.com/office/drawing/2014/main" id="{6D209816-F59D-40FA-8647-C3AA63D43F01}"/>
              </a:ext>
            </a:extLst>
          </p:cNvPr>
          <p:cNvSpPr txBox="1"/>
          <p:nvPr/>
        </p:nvSpPr>
        <p:spPr>
          <a:xfrm>
            <a:off x="6964010" y="5088493"/>
            <a:ext cx="4755239" cy="1015663"/>
          </a:xfrm>
          <a:prstGeom prst="rect">
            <a:avLst/>
          </a:prstGeom>
          <a:noFill/>
        </p:spPr>
        <p:txBody>
          <a:bodyPr wrap="square" rtlCol="0">
            <a:spAutoFit/>
          </a:bodyPr>
          <a:lstStyle/>
          <a:p>
            <a:r>
              <a:rPr lang="en-US" sz="1200" b="1" dirty="0">
                <a:solidFill>
                  <a:srgbClr val="FF0000"/>
                </a:solidFill>
              </a:rPr>
              <a:t>PUB INFO	264</a:t>
            </a:r>
            <a:r>
              <a:rPr lang="ar-SA" sz="1200" b="1" dirty="0">
                <a:solidFill>
                  <a:srgbClr val="FF0000"/>
                </a:solidFill>
              </a:rPr>
              <a:t> </a:t>
            </a:r>
            <a:r>
              <a:rPr lang="en-US" sz="1200" b="1" dirty="0">
                <a:solidFill>
                  <a:srgbClr val="FF0000"/>
                </a:solidFill>
              </a:rPr>
              <a:t>1	</a:t>
            </a:r>
            <a:r>
              <a:rPr lang="ar-SA" sz="1200" b="1" dirty="0">
                <a:solidFill>
                  <a:srgbClr val="FF0000"/>
                </a:solidFill>
              </a:rPr>
              <a:t> </a:t>
            </a:r>
            <a:r>
              <a:rPr lang="en-US" sz="1200" b="1" dirty="0">
                <a:solidFill>
                  <a:srgbClr val="FF0000"/>
                </a:solidFill>
              </a:rPr>
              <a:t>[</a:t>
            </a:r>
            <a:r>
              <a:rPr lang="ar-SA" sz="1200" b="1" dirty="0">
                <a:solidFill>
                  <a:srgbClr val="FF0000"/>
                </a:solidFill>
              </a:rPr>
              <a:t>القاهرة</a:t>
            </a:r>
            <a:r>
              <a:rPr lang="en-US" sz="1200" b="1" dirty="0">
                <a:solidFill>
                  <a:srgbClr val="FF0000"/>
                </a:solidFill>
              </a:rPr>
              <a:t>] :|b[</a:t>
            </a:r>
            <a:r>
              <a:rPr lang="ar-SA" sz="1200" b="1" dirty="0">
                <a:solidFill>
                  <a:srgbClr val="FF0000"/>
                </a:solidFill>
              </a:rPr>
              <a:t>الناشر غير معرف</a:t>
            </a:r>
            <a:r>
              <a:rPr lang="en-US" sz="1200" b="1" dirty="0">
                <a:solidFill>
                  <a:srgbClr val="FF0000"/>
                </a:solidFill>
              </a:rPr>
              <a:t>],|c[1864]</a:t>
            </a:r>
          </a:p>
          <a:p>
            <a:r>
              <a:rPr lang="en-US" sz="1200" b="1" dirty="0">
                <a:solidFill>
                  <a:srgbClr val="FF0000"/>
                </a:solidFill>
              </a:rPr>
              <a:t>DESCRIPT	300	 1 </a:t>
            </a:r>
            <a:r>
              <a:rPr lang="ar-SA" sz="1200" b="1" dirty="0">
                <a:solidFill>
                  <a:srgbClr val="FF0000"/>
                </a:solidFill>
              </a:rPr>
              <a:t>مصدر آلي مباشر</a:t>
            </a:r>
            <a:r>
              <a:rPr lang="en-US" sz="1200" b="1" dirty="0">
                <a:solidFill>
                  <a:srgbClr val="FF0000"/>
                </a:solidFill>
              </a:rPr>
              <a:t>(197 </a:t>
            </a:r>
            <a:r>
              <a:rPr lang="ar-SA" sz="1200" b="1" dirty="0">
                <a:solidFill>
                  <a:srgbClr val="FF0000"/>
                </a:solidFill>
              </a:rPr>
              <a:t>صورة</a:t>
            </a:r>
            <a:r>
              <a:rPr lang="en-US" sz="1200" b="1" dirty="0">
                <a:solidFill>
                  <a:srgbClr val="FF0000"/>
                </a:solidFill>
              </a:rPr>
              <a:t>)</a:t>
            </a:r>
          </a:p>
          <a:p>
            <a:r>
              <a:rPr lang="en-US" sz="1200" b="1" dirty="0">
                <a:solidFill>
                  <a:srgbClr val="FF0000"/>
                </a:solidFill>
              </a:rPr>
              <a:t>DESCRIPT	336	 </a:t>
            </a:r>
            <a:r>
              <a:rPr lang="ar-SA" sz="1200" b="1" dirty="0">
                <a:solidFill>
                  <a:srgbClr val="FF0000"/>
                </a:solidFill>
              </a:rPr>
              <a:t>نص</a:t>
            </a:r>
            <a:r>
              <a:rPr lang="en-US" sz="1200" b="1" dirty="0">
                <a:solidFill>
                  <a:srgbClr val="FF0000"/>
                </a:solidFill>
              </a:rPr>
              <a:t>|btxt|2rdacontent</a:t>
            </a:r>
          </a:p>
          <a:p>
            <a:r>
              <a:rPr lang="en-US" sz="1200" b="1" dirty="0">
                <a:solidFill>
                  <a:srgbClr val="FF0000"/>
                </a:solidFill>
              </a:rPr>
              <a:t>DESCRIPT	337	 </a:t>
            </a:r>
            <a:r>
              <a:rPr lang="ar-SA" sz="1200" b="1" dirty="0">
                <a:solidFill>
                  <a:srgbClr val="FF0000"/>
                </a:solidFill>
              </a:rPr>
              <a:t>حاسوب</a:t>
            </a:r>
            <a:r>
              <a:rPr lang="en-US" sz="1200" b="1" dirty="0">
                <a:solidFill>
                  <a:srgbClr val="FF0000"/>
                </a:solidFill>
              </a:rPr>
              <a:t>|bc|2rdamedia</a:t>
            </a:r>
          </a:p>
          <a:p>
            <a:r>
              <a:rPr lang="en-US" sz="1200" b="1" dirty="0">
                <a:solidFill>
                  <a:srgbClr val="FF0000"/>
                </a:solidFill>
              </a:rPr>
              <a:t>DESCRIPT	338	 </a:t>
            </a:r>
            <a:r>
              <a:rPr lang="ar-SA" sz="1200" b="1" dirty="0">
                <a:solidFill>
                  <a:srgbClr val="FF0000"/>
                </a:solidFill>
              </a:rPr>
              <a:t>مصدر آلي مباشر</a:t>
            </a:r>
            <a:r>
              <a:rPr lang="en-US" sz="1200" b="1" dirty="0">
                <a:solidFill>
                  <a:srgbClr val="FF0000"/>
                </a:solidFill>
              </a:rPr>
              <a:t>|bcr|2rdacarrier</a:t>
            </a:r>
          </a:p>
        </p:txBody>
      </p:sp>
    </p:spTree>
    <p:extLst>
      <p:ext uri="{BB962C8B-B14F-4D97-AF65-F5344CB8AC3E}">
        <p14:creationId xmlns:p14="http://schemas.microsoft.com/office/powerpoint/2010/main" val="23509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3">
                                            <p:txEl>
                                              <p:pRg st="1" end="1"/>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07271" y="622458"/>
            <a:ext cx="8183880" cy="824475"/>
          </a:xfrm>
        </p:spPr>
        <p:txBody>
          <a:bodyPr>
            <a:normAutofit/>
          </a:bodyPr>
          <a:lstStyle/>
          <a:p>
            <a:r>
              <a:rPr lang="en-US" dirty="0"/>
              <a:t> </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4. Relator terms </a:t>
            </a:r>
          </a:p>
        </p:txBody>
      </p:sp>
      <p:sp>
        <p:nvSpPr>
          <p:cNvPr id="2" name="Content Placeholder 1"/>
          <p:cNvSpPr>
            <a:spLocks noGrp="1"/>
          </p:cNvSpPr>
          <p:nvPr>
            <p:ph idx="1"/>
          </p:nvPr>
        </p:nvSpPr>
        <p:spPr>
          <a:xfrm>
            <a:off x="2760466" y="1612257"/>
            <a:ext cx="8183880" cy="1345547"/>
          </a:xfrm>
        </p:spPr>
        <p:txBody>
          <a:bodyPr/>
          <a:lstStyle/>
          <a:p>
            <a:pPr marL="0" indent="0">
              <a:buNone/>
              <a:defRPr/>
            </a:pPr>
            <a:r>
              <a:rPr lang="en-US" dirty="0">
                <a:solidFill>
                  <a:srgbClr val="000000"/>
                </a:solidFill>
                <a:latin typeface="Times New Roman" panose="02020603050405020304" pitchFamily="18" charset="0"/>
              </a:rPr>
              <a:t>Name access points are followed by terms describing the role of the person or organization:</a:t>
            </a:r>
          </a:p>
          <a:p>
            <a:pPr marL="457200" lvl="1" indent="0">
              <a:buNone/>
              <a:defRPr/>
            </a:pPr>
            <a:r>
              <a:rPr lang="en-US" sz="1800" dirty="0">
                <a:solidFill>
                  <a:srgbClr val="000000"/>
                </a:solidFill>
                <a:latin typeface="Times New Roman" panose="02020603050405020304" pitchFamily="18" charset="0"/>
              </a:rPr>
              <a:t>e.g., author, editor, composer, filmmaker, performer, production company, sponsoring body</a:t>
            </a:r>
          </a:p>
          <a:p>
            <a:pPr>
              <a:buNone/>
            </a:pPr>
            <a:endParaRPr lang="en-US" dirty="0"/>
          </a:p>
        </p:txBody>
      </p:sp>
      <p:sp>
        <p:nvSpPr>
          <p:cNvPr id="5" name="Footer Placeholder 4">
            <a:extLst>
              <a:ext uri="{FF2B5EF4-FFF2-40B4-BE49-F238E27FC236}">
                <a16:creationId xmlns:a16="http://schemas.microsoft.com/office/drawing/2014/main" id="{CA58200F-D98B-4295-ADF0-598723AF2F85}"/>
              </a:ext>
            </a:extLst>
          </p:cNvPr>
          <p:cNvSpPr>
            <a:spLocks noGrp="1"/>
          </p:cNvSpPr>
          <p:nvPr>
            <p:ph type="ftr" sz="quarter" idx="11"/>
          </p:nvPr>
        </p:nvSpPr>
        <p:spPr/>
        <p:txBody>
          <a:bodyPr/>
          <a:lstStyle/>
          <a:p>
            <a:r>
              <a:rPr lang="en-US"/>
              <a:t>MELCom 2018</a:t>
            </a:r>
          </a:p>
        </p:txBody>
      </p:sp>
      <p:sp>
        <p:nvSpPr>
          <p:cNvPr id="6" name="Slide Number Placeholder 5">
            <a:extLst>
              <a:ext uri="{FF2B5EF4-FFF2-40B4-BE49-F238E27FC236}">
                <a16:creationId xmlns:a16="http://schemas.microsoft.com/office/drawing/2014/main" id="{92F547FF-686E-43A0-9D5F-A2BEE1F43337}"/>
              </a:ext>
            </a:extLst>
          </p:cNvPr>
          <p:cNvSpPr>
            <a:spLocks noGrp="1"/>
          </p:cNvSpPr>
          <p:nvPr>
            <p:ph type="sldNum" sz="quarter" idx="12"/>
          </p:nvPr>
        </p:nvSpPr>
        <p:spPr/>
        <p:txBody>
          <a:bodyPr/>
          <a:lstStyle/>
          <a:p>
            <a:fld id="{31890925-CC74-4507-B910-621DBC4ED881}" type="slidenum">
              <a:rPr lang="en-US" smtClean="0"/>
              <a:t>13</a:t>
            </a:fld>
            <a:endParaRPr lang="en-US"/>
          </a:p>
        </p:txBody>
      </p:sp>
      <p:sp>
        <p:nvSpPr>
          <p:cNvPr id="8" name="Rectangle 7">
            <a:extLst>
              <a:ext uri="{FF2B5EF4-FFF2-40B4-BE49-F238E27FC236}">
                <a16:creationId xmlns:a16="http://schemas.microsoft.com/office/drawing/2014/main" id="{15387C34-D71B-4625-A88B-D02C0BEAA3B6}"/>
              </a:ext>
            </a:extLst>
          </p:cNvPr>
          <p:cNvSpPr/>
          <p:nvPr/>
        </p:nvSpPr>
        <p:spPr>
          <a:xfrm>
            <a:off x="3203934" y="3035935"/>
            <a:ext cx="7619999" cy="1754326"/>
          </a:xfrm>
          <a:prstGeom prst="rect">
            <a:avLst/>
          </a:prstGeom>
        </p:spPr>
        <p:txBody>
          <a:bodyPr wrap="square">
            <a:spAutoFit/>
          </a:bodyPr>
          <a:lstStyle/>
          <a:p>
            <a:pPr marL="285750" indent="-285750">
              <a:buFont typeface="Wingdings" panose="05000000000000000000" pitchFamily="2" charset="2"/>
              <a:buChar char="q"/>
            </a:pPr>
            <a:r>
              <a:rPr lang="en-US" dirty="0">
                <a:solidFill>
                  <a:srgbClr val="000000"/>
                </a:solidFill>
                <a:latin typeface="Times New Roman" panose="02020603050405020304" pitchFamily="18" charset="0"/>
              </a:rPr>
              <a:t>No equivalents in Arabic for the new relator terms in RDA such as the words used for occupation in the Authority records. </a:t>
            </a:r>
          </a:p>
          <a:p>
            <a:endParaRPr lang="en-US"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r>
              <a:rPr lang="en-US" dirty="0">
                <a:latin typeface="Times New Roman" panose="02020603050405020304" pitchFamily="18" charset="0"/>
                <a:ea typeface="Calibri" panose="020F0502020204030204" pitchFamily="34" charset="0"/>
                <a:cs typeface="Arial" panose="020B0604020202020204" pitchFamily="34" charset="0"/>
              </a:rPr>
              <a:t>For instance, in English the editor role will be written as “editor”, while in Arabic there is no standard translation for “editor”, so the terms </a:t>
            </a:r>
            <a:r>
              <a:rPr lang="en-US" dirty="0" err="1">
                <a:latin typeface="Times New Roman" panose="02020603050405020304" pitchFamily="18" charset="0"/>
                <a:ea typeface="Calibri" panose="020F0502020204030204" pitchFamily="34" charset="0"/>
                <a:cs typeface="Arial" panose="020B0604020202020204" pitchFamily="34" charset="0"/>
              </a:rPr>
              <a:t>Muhaqiq</a:t>
            </a:r>
            <a:r>
              <a:rPr lang="en-US" dirty="0">
                <a:latin typeface="Times New Roman" panose="02020603050405020304" pitchFamily="18" charset="0"/>
                <a:ea typeface="Calibri" panose="020F0502020204030204" pitchFamily="34" charset="0"/>
                <a:cs typeface="Arial" panose="020B0604020202020204" pitchFamily="34" charset="0"/>
              </a:rPr>
              <a:t> (</a:t>
            </a:r>
            <a:r>
              <a:rPr lang="ar-SA" b="1" dirty="0">
                <a:latin typeface="Times New Roman" panose="02020603050405020304" pitchFamily="18" charset="0"/>
                <a:cs typeface="Times New Roman" panose="02020603050405020304" pitchFamily="18" charset="0"/>
              </a:rPr>
              <a:t>محقق</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err="1">
                <a:latin typeface="Times New Roman" panose="02020603050405020304" pitchFamily="18" charset="0"/>
                <a:ea typeface="Calibri" panose="020F0502020204030204" pitchFamily="34" charset="0"/>
                <a:cs typeface="Arial" panose="020B0604020202020204" pitchFamily="34" charset="0"/>
              </a:rPr>
              <a:t>Muharir</a:t>
            </a:r>
            <a:r>
              <a:rPr lang="en-US" dirty="0">
                <a:latin typeface="Times New Roman" panose="02020603050405020304" pitchFamily="18" charset="0"/>
                <a:ea typeface="Calibri" panose="020F0502020204030204" pitchFamily="34" charset="0"/>
                <a:cs typeface="Arial" panose="020B0604020202020204" pitchFamily="34" charset="0"/>
              </a:rPr>
              <a:t> (</a:t>
            </a:r>
            <a:r>
              <a:rPr lang="ar-SA" b="1" dirty="0">
                <a:latin typeface="Times New Roman" panose="02020603050405020304" pitchFamily="18" charset="0"/>
                <a:cs typeface="Times New Roman" panose="02020603050405020304" pitchFamily="18" charset="0"/>
              </a:rPr>
              <a:t>محرر</a:t>
            </a:r>
            <a:r>
              <a:rPr lang="en-US" dirty="0">
                <a:latin typeface="Times New Roman" panose="02020603050405020304" pitchFamily="18" charset="0"/>
                <a:ea typeface="Calibri" panose="020F0502020204030204" pitchFamily="34" charset="0"/>
                <a:cs typeface="Arial" panose="020B0604020202020204" pitchFamily="34" charset="0"/>
              </a:rPr>
              <a:t>) are both used by catalogers.</a:t>
            </a:r>
            <a:endParaRPr lang="en-US" dirty="0"/>
          </a:p>
        </p:txBody>
      </p:sp>
    </p:spTree>
    <p:extLst>
      <p:ext uri="{BB962C8B-B14F-4D97-AF65-F5344CB8AC3E}">
        <p14:creationId xmlns:p14="http://schemas.microsoft.com/office/powerpoint/2010/main" val="3453353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067286"/>
            <a:ext cx="8183880" cy="365125"/>
          </a:xfrm>
        </p:spPr>
        <p:txBody>
          <a:bodyPr>
            <a:normAutofit fontScale="90000"/>
          </a:bodyPr>
          <a:lstStyle/>
          <a:p>
            <a:r>
              <a:rPr lang="en-US" sz="2000" b="1" dirty="0">
                <a:solidFill>
                  <a:schemeClr val="accent3">
                    <a:lumMod val="50000"/>
                  </a:schemeClr>
                </a:solidFill>
              </a:rPr>
              <a:t>Arabic Language Relators</a:t>
            </a:r>
          </a:p>
        </p:txBody>
      </p:sp>
      <p:sp>
        <p:nvSpPr>
          <p:cNvPr id="5" name="Slide Number Placeholder 4"/>
          <p:cNvSpPr>
            <a:spLocks noGrp="1"/>
          </p:cNvSpPr>
          <p:nvPr>
            <p:ph type="sldNum" sz="quarter" idx="12"/>
          </p:nvPr>
        </p:nvSpPr>
        <p:spPr/>
        <p:txBody>
          <a:bodyPr/>
          <a:lstStyle/>
          <a:p>
            <a:fld id="{1378C7DF-1531-4AFD-A82B-672831A487B7}" type="slidenum">
              <a:rPr lang="en-US" smtClean="0"/>
              <a:pPr/>
              <a:t>14</a:t>
            </a:fld>
            <a:endParaRPr lang="en-US"/>
          </a:p>
        </p:txBody>
      </p:sp>
      <p:graphicFrame>
        <p:nvGraphicFramePr>
          <p:cNvPr id="7" name="Table 6"/>
          <p:cNvGraphicFramePr>
            <a:graphicFrameLocks noGrp="1"/>
          </p:cNvGraphicFramePr>
          <p:nvPr>
            <p:extLst/>
          </p:nvPr>
        </p:nvGraphicFramePr>
        <p:xfrm>
          <a:off x="2653798" y="1974105"/>
          <a:ext cx="6884404" cy="4255981"/>
        </p:xfrm>
        <a:graphic>
          <a:graphicData uri="http://schemas.openxmlformats.org/drawingml/2006/table">
            <a:tbl>
              <a:tblPr firstRow="1" bandRow="1">
                <a:tableStyleId>{5C22544A-7EE6-4342-B048-85BDC9FD1C3A}</a:tableStyleId>
              </a:tblPr>
              <a:tblGrid>
                <a:gridCol w="1911187">
                  <a:extLst>
                    <a:ext uri="{9D8B030D-6E8A-4147-A177-3AD203B41FA5}">
                      <a16:colId xmlns:a16="http://schemas.microsoft.com/office/drawing/2014/main" val="20000"/>
                    </a:ext>
                  </a:extLst>
                </a:gridCol>
                <a:gridCol w="2360645">
                  <a:extLst>
                    <a:ext uri="{9D8B030D-6E8A-4147-A177-3AD203B41FA5}">
                      <a16:colId xmlns:a16="http://schemas.microsoft.com/office/drawing/2014/main" val="20001"/>
                    </a:ext>
                  </a:extLst>
                </a:gridCol>
                <a:gridCol w="2612572">
                  <a:extLst>
                    <a:ext uri="{9D8B030D-6E8A-4147-A177-3AD203B41FA5}">
                      <a16:colId xmlns:a16="http://schemas.microsoft.com/office/drawing/2014/main" val="20002"/>
                    </a:ext>
                  </a:extLst>
                </a:gridCol>
              </a:tblGrid>
              <a:tr h="990599">
                <a:tc>
                  <a:txBody>
                    <a:bodyPr/>
                    <a:lstStyle/>
                    <a:p>
                      <a:r>
                        <a:rPr lang="en-US" sz="1800" dirty="0"/>
                        <a:t>RDA Terms 100, 700 $e</a:t>
                      </a:r>
                    </a:p>
                  </a:txBody>
                  <a:tcPr/>
                </a:tc>
                <a:tc>
                  <a:txBody>
                    <a:bodyPr/>
                    <a:lstStyle/>
                    <a:p>
                      <a:r>
                        <a:rPr lang="en-US" sz="1800" dirty="0"/>
                        <a:t>MARC Codes for RDA Terms</a:t>
                      </a:r>
                    </a:p>
                    <a:p>
                      <a:r>
                        <a:rPr lang="en-US" sz="1800" dirty="0"/>
                        <a:t>100, 700 $e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RDA Terms 100, 700 $e</a:t>
                      </a:r>
                    </a:p>
                    <a:p>
                      <a:r>
                        <a:rPr lang="en-US" sz="1800" dirty="0"/>
                        <a:t>(Arabic)</a:t>
                      </a:r>
                    </a:p>
                  </a:txBody>
                  <a:tcPr/>
                </a:tc>
                <a:extLst>
                  <a:ext uri="{0D108BD9-81ED-4DB2-BD59-A6C34878D82A}">
                    <a16:rowId xmlns:a16="http://schemas.microsoft.com/office/drawing/2014/main" val="10000"/>
                  </a:ext>
                </a:extLst>
              </a:tr>
              <a:tr h="445970">
                <a:tc>
                  <a:txBody>
                    <a:bodyPr/>
                    <a:lstStyle/>
                    <a:p>
                      <a:pPr marL="0" algn="l" defTabSz="457200" rtl="0" eaLnBrk="1" latinLnBrk="0" hangingPunct="1">
                        <a:buNone/>
                      </a:pPr>
                      <a:r>
                        <a:rPr lang="en-US" sz="1600" b="1" kern="1200" dirty="0">
                          <a:solidFill>
                            <a:schemeClr val="dk1"/>
                          </a:solidFill>
                          <a:latin typeface="+mn-lt"/>
                          <a:ea typeface="+mn-ea"/>
                          <a:cs typeface="+mn-cs"/>
                        </a:rPr>
                        <a:t>Abridger</a:t>
                      </a:r>
                    </a:p>
                  </a:txBody>
                  <a:tcPr/>
                </a:tc>
                <a:tc>
                  <a:txBody>
                    <a:bodyPr/>
                    <a:lstStyle/>
                    <a:p>
                      <a:pPr marL="0" algn="l" defTabSz="457200" rtl="0" eaLnBrk="1" latinLnBrk="0" hangingPunct="1">
                        <a:buNone/>
                      </a:pPr>
                      <a:r>
                        <a:rPr lang="en-US" sz="1600" b="1" kern="1200" dirty="0" err="1">
                          <a:solidFill>
                            <a:schemeClr val="dk1"/>
                          </a:solidFill>
                          <a:latin typeface="+mn-lt"/>
                          <a:ea typeface="+mn-ea"/>
                          <a:cs typeface="+mn-cs"/>
                        </a:rPr>
                        <a:t>abr</a:t>
                      </a:r>
                      <a:endParaRPr lang="en-US" sz="1600" b="1" kern="1200" dirty="0">
                        <a:solidFill>
                          <a:schemeClr val="dk1"/>
                        </a:solidFill>
                        <a:latin typeface="+mn-lt"/>
                        <a:ea typeface="+mn-ea"/>
                        <a:cs typeface="+mn-cs"/>
                      </a:endParaRPr>
                    </a:p>
                  </a:txBody>
                  <a:tcPr/>
                </a:tc>
                <a:tc>
                  <a:txBody>
                    <a:bodyPr/>
                    <a:lstStyle/>
                    <a:p>
                      <a:pPr algn="r"/>
                      <a:r>
                        <a:rPr lang="ar-SA" sz="1800" b="1" kern="1200" dirty="0">
                          <a:solidFill>
                            <a:srgbClr val="FF0000"/>
                          </a:solidFill>
                          <a:latin typeface="Times New Roman" panose="02020603050405020304" pitchFamily="18" charset="0"/>
                          <a:ea typeface="+mn-ea"/>
                          <a:cs typeface="Times New Roman" panose="02020603050405020304" pitchFamily="18" charset="0"/>
                        </a:rPr>
                        <a:t>ملخص. موجز. مختصر</a:t>
                      </a:r>
                      <a:endParaRPr lang="en-US" sz="18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1"/>
                  </a:ext>
                </a:extLst>
              </a:tr>
              <a:tr h="445970">
                <a:tc>
                  <a:txBody>
                    <a:bodyPr/>
                    <a:lstStyle/>
                    <a:p>
                      <a:pPr marL="0" algn="l" defTabSz="457200" rtl="0" eaLnBrk="1" latinLnBrk="0" hangingPunct="1">
                        <a:buNone/>
                      </a:pPr>
                      <a:r>
                        <a:rPr lang="en-US" sz="1600" b="1" kern="1200" dirty="0">
                          <a:solidFill>
                            <a:schemeClr val="dk1"/>
                          </a:solidFill>
                          <a:latin typeface="+mn-lt"/>
                          <a:ea typeface="+mn-ea"/>
                          <a:cs typeface="+mn-cs"/>
                        </a:rPr>
                        <a:t>Annotator</a:t>
                      </a:r>
                    </a:p>
                  </a:txBody>
                  <a:tcPr/>
                </a:tc>
                <a:tc>
                  <a:txBody>
                    <a:bodyPr/>
                    <a:lstStyle/>
                    <a:p>
                      <a:pPr marL="0" algn="l" defTabSz="457200" rtl="0" eaLnBrk="1" latinLnBrk="0" hangingPunct="1">
                        <a:buNone/>
                      </a:pPr>
                      <a:r>
                        <a:rPr lang="en-US" sz="1600" b="1" kern="1200" dirty="0" err="1">
                          <a:solidFill>
                            <a:schemeClr val="dk1"/>
                          </a:solidFill>
                          <a:latin typeface="+mn-lt"/>
                          <a:ea typeface="+mn-ea"/>
                          <a:cs typeface="+mn-cs"/>
                        </a:rPr>
                        <a:t>ann</a:t>
                      </a:r>
                      <a:endParaRPr lang="en-US" sz="1600" b="1" kern="1200" dirty="0">
                        <a:solidFill>
                          <a:schemeClr val="dk1"/>
                        </a:solidFill>
                        <a:latin typeface="+mn-lt"/>
                        <a:ea typeface="+mn-ea"/>
                        <a:cs typeface="+mn-cs"/>
                      </a:endParaRPr>
                    </a:p>
                  </a:txBody>
                  <a:tcPr/>
                </a:tc>
                <a:tc>
                  <a:txBody>
                    <a:bodyPr/>
                    <a:lstStyle/>
                    <a:p>
                      <a:pPr algn="r"/>
                      <a:r>
                        <a:rPr lang="ar-SA" sz="1800" b="1" kern="1200" dirty="0">
                          <a:solidFill>
                            <a:srgbClr val="FF0000"/>
                          </a:solidFill>
                          <a:latin typeface="Times New Roman" panose="02020603050405020304" pitchFamily="18" charset="0"/>
                          <a:ea typeface="+mn-ea"/>
                          <a:cs typeface="Times New Roman" panose="02020603050405020304" pitchFamily="18" charset="0"/>
                        </a:rPr>
                        <a:t>شارح. معلق الحواشي</a:t>
                      </a:r>
                      <a:endParaRPr lang="en-US" sz="18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2"/>
                  </a:ext>
                </a:extLst>
              </a:tr>
              <a:tr h="445970">
                <a:tc>
                  <a:txBody>
                    <a:bodyPr/>
                    <a:lstStyle/>
                    <a:p>
                      <a:pPr marL="0" algn="l" defTabSz="457200" rtl="0" eaLnBrk="1" latinLnBrk="0" hangingPunct="1">
                        <a:buNone/>
                      </a:pPr>
                      <a:r>
                        <a:rPr lang="en-US" sz="1600" b="1" kern="1200" dirty="0">
                          <a:solidFill>
                            <a:schemeClr val="dk1"/>
                          </a:solidFill>
                          <a:latin typeface="+mn-lt"/>
                          <a:ea typeface="+mn-ea"/>
                          <a:cs typeface="+mn-cs"/>
                        </a:rPr>
                        <a:t>Commentator</a:t>
                      </a:r>
                    </a:p>
                  </a:txBody>
                  <a:tcPr/>
                </a:tc>
                <a:tc>
                  <a:txBody>
                    <a:bodyPr/>
                    <a:lstStyle/>
                    <a:p>
                      <a:pPr marL="0" algn="l" defTabSz="457200" rtl="0" eaLnBrk="1" latinLnBrk="0" hangingPunct="1">
                        <a:buNone/>
                      </a:pPr>
                      <a:r>
                        <a:rPr lang="en-US" sz="1600" b="1" kern="1200" dirty="0" err="1">
                          <a:solidFill>
                            <a:schemeClr val="dk1"/>
                          </a:solidFill>
                          <a:latin typeface="+mn-lt"/>
                          <a:ea typeface="+mn-ea"/>
                          <a:cs typeface="+mn-cs"/>
                        </a:rPr>
                        <a:t>cmm</a:t>
                      </a:r>
                      <a:endParaRPr lang="en-US" sz="1600" b="1" kern="1200" dirty="0">
                        <a:solidFill>
                          <a:schemeClr val="dk1"/>
                        </a:solidFill>
                        <a:latin typeface="+mn-lt"/>
                        <a:ea typeface="+mn-ea"/>
                        <a:cs typeface="+mn-cs"/>
                      </a:endParaRPr>
                    </a:p>
                  </a:txBody>
                  <a:tcPr/>
                </a:tc>
                <a:tc>
                  <a:txBody>
                    <a:bodyPr/>
                    <a:lstStyle/>
                    <a:p>
                      <a:pPr algn="r"/>
                      <a:r>
                        <a:rPr lang="ar-SA" sz="1800" b="1" kern="1200" dirty="0">
                          <a:solidFill>
                            <a:srgbClr val="FF0000"/>
                          </a:solidFill>
                          <a:latin typeface="Times New Roman" panose="02020603050405020304" pitchFamily="18" charset="0"/>
                          <a:ea typeface="+mn-ea"/>
                          <a:cs typeface="Times New Roman" panose="02020603050405020304" pitchFamily="18" charset="0"/>
                        </a:rPr>
                        <a:t>معقب. معلق. مفسر</a:t>
                      </a:r>
                      <a:endParaRPr lang="en-US" sz="18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3"/>
                  </a:ext>
                </a:extLst>
              </a:tr>
              <a:tr h="525364">
                <a:tc>
                  <a:txBody>
                    <a:bodyPr/>
                    <a:lstStyle/>
                    <a:p>
                      <a:pPr marL="0" algn="l" defTabSz="457200" rtl="0" eaLnBrk="1" latinLnBrk="0" hangingPunct="1">
                        <a:buNone/>
                      </a:pPr>
                      <a:r>
                        <a:rPr lang="en-US" sz="1600" b="1" kern="1200" dirty="0">
                          <a:solidFill>
                            <a:schemeClr val="dk1"/>
                          </a:solidFill>
                          <a:latin typeface="+mn-lt"/>
                          <a:ea typeface="+mn-ea"/>
                          <a:cs typeface="+mn-cs"/>
                        </a:rPr>
                        <a:t>Corrector</a:t>
                      </a:r>
                    </a:p>
                  </a:txBody>
                  <a:tcPr/>
                </a:tc>
                <a:tc>
                  <a:txBody>
                    <a:bodyPr/>
                    <a:lstStyle/>
                    <a:p>
                      <a:pPr marL="0" algn="l" defTabSz="457200" rtl="0" eaLnBrk="1" latinLnBrk="0" hangingPunct="1">
                        <a:buNone/>
                      </a:pPr>
                      <a:r>
                        <a:rPr lang="en-US" sz="1600" b="1" kern="1200" dirty="0" err="1">
                          <a:solidFill>
                            <a:schemeClr val="dk1"/>
                          </a:solidFill>
                          <a:latin typeface="+mn-lt"/>
                          <a:ea typeface="+mn-ea"/>
                          <a:cs typeface="+mn-cs"/>
                        </a:rPr>
                        <a:t>crr</a:t>
                      </a:r>
                      <a:endParaRPr lang="en-US" sz="1600" b="1" kern="1200" dirty="0">
                        <a:solidFill>
                          <a:schemeClr val="dk1"/>
                        </a:solidFill>
                        <a:latin typeface="+mn-lt"/>
                        <a:ea typeface="+mn-ea"/>
                        <a:cs typeface="+mn-cs"/>
                      </a:endParaRPr>
                    </a:p>
                  </a:txBody>
                  <a:tcPr/>
                </a:tc>
                <a:tc>
                  <a:txBody>
                    <a:bodyPr/>
                    <a:lstStyle/>
                    <a:p>
                      <a:pPr algn="r"/>
                      <a:r>
                        <a:rPr lang="ar-SA" sz="1800" b="1" kern="1200" dirty="0">
                          <a:solidFill>
                            <a:srgbClr val="FF0000"/>
                          </a:solidFill>
                          <a:latin typeface="Times New Roman" panose="02020603050405020304" pitchFamily="18" charset="0"/>
                          <a:ea typeface="+mn-ea"/>
                          <a:cs typeface="Times New Roman" panose="02020603050405020304" pitchFamily="18" charset="0"/>
                        </a:rPr>
                        <a:t>محقق</a:t>
                      </a:r>
                      <a:endParaRPr lang="en-US" sz="18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4"/>
                  </a:ext>
                </a:extLst>
              </a:tr>
              <a:tr h="445970">
                <a:tc>
                  <a:txBody>
                    <a:bodyPr/>
                    <a:lstStyle/>
                    <a:p>
                      <a:pPr marL="0" algn="l" defTabSz="457200" rtl="0" eaLnBrk="1" latinLnBrk="0" hangingPunct="1">
                        <a:buNone/>
                      </a:pPr>
                      <a:r>
                        <a:rPr lang="en-US" sz="1600" b="1" kern="1200" dirty="0">
                          <a:solidFill>
                            <a:schemeClr val="dk1"/>
                          </a:solidFill>
                          <a:latin typeface="+mn-lt"/>
                          <a:ea typeface="+mn-ea"/>
                          <a:cs typeface="+mn-cs"/>
                        </a:rPr>
                        <a:t>Redactor</a:t>
                      </a:r>
                    </a:p>
                  </a:txBody>
                  <a:tcPr/>
                </a:tc>
                <a:tc>
                  <a:txBody>
                    <a:bodyPr/>
                    <a:lstStyle/>
                    <a:p>
                      <a:pPr marL="0" algn="l" defTabSz="457200" rtl="0" eaLnBrk="1" latinLnBrk="0" hangingPunct="1">
                        <a:buNone/>
                      </a:pPr>
                      <a:r>
                        <a:rPr lang="en-US" sz="1600" b="1" kern="1200" dirty="0">
                          <a:solidFill>
                            <a:schemeClr val="dk1"/>
                          </a:solidFill>
                          <a:latin typeface="+mn-lt"/>
                          <a:ea typeface="+mn-ea"/>
                          <a:cs typeface="+mn-cs"/>
                        </a:rPr>
                        <a:t>red</a:t>
                      </a:r>
                    </a:p>
                  </a:txBody>
                  <a:tcPr/>
                </a:tc>
                <a:tc>
                  <a:txBody>
                    <a:bodyPr/>
                    <a:lstStyle/>
                    <a:p>
                      <a:pPr algn="r"/>
                      <a:r>
                        <a:rPr lang="ar-SA" sz="1800" b="1" kern="1200" dirty="0">
                          <a:solidFill>
                            <a:srgbClr val="FF0000"/>
                          </a:solidFill>
                          <a:latin typeface="Times New Roman" panose="02020603050405020304" pitchFamily="18" charset="0"/>
                          <a:ea typeface="+mn-ea"/>
                          <a:cs typeface="Times New Roman" panose="02020603050405020304" pitchFamily="18" charset="0"/>
                        </a:rPr>
                        <a:t>منقح. محرر</a:t>
                      </a:r>
                      <a:endParaRPr lang="en-US" sz="18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5"/>
                  </a:ext>
                </a:extLst>
              </a:tr>
              <a:tr h="478069">
                <a:tc>
                  <a:txBody>
                    <a:bodyPr/>
                    <a:lstStyle/>
                    <a:p>
                      <a:pPr marL="0" algn="l" defTabSz="457200" rtl="0" eaLnBrk="1" latinLnBrk="0" hangingPunct="1">
                        <a:buNone/>
                      </a:pPr>
                      <a:r>
                        <a:rPr lang="en-US" sz="1600" b="1" kern="1200" dirty="0" err="1">
                          <a:solidFill>
                            <a:schemeClr val="dk1"/>
                          </a:solidFill>
                          <a:latin typeface="+mn-lt"/>
                          <a:ea typeface="+mn-ea"/>
                          <a:cs typeface="+mn-cs"/>
                        </a:rPr>
                        <a:t>Restorationist</a:t>
                      </a:r>
                      <a:endParaRPr lang="en-US" sz="1600" b="1" kern="1200" dirty="0">
                        <a:solidFill>
                          <a:schemeClr val="dk1"/>
                        </a:solidFill>
                        <a:latin typeface="+mn-lt"/>
                        <a:ea typeface="+mn-ea"/>
                        <a:cs typeface="+mn-cs"/>
                      </a:endParaRPr>
                    </a:p>
                  </a:txBody>
                  <a:tcPr/>
                </a:tc>
                <a:tc>
                  <a:txBody>
                    <a:bodyPr/>
                    <a:lstStyle/>
                    <a:p>
                      <a:pPr marL="0" algn="l" defTabSz="457200" rtl="0" eaLnBrk="1" latinLnBrk="0" hangingPunct="1">
                        <a:buNone/>
                      </a:pPr>
                      <a:r>
                        <a:rPr lang="en-US" sz="1600" b="1" kern="1200" dirty="0" err="1">
                          <a:solidFill>
                            <a:schemeClr val="dk1"/>
                          </a:solidFill>
                          <a:latin typeface="+mn-lt"/>
                          <a:ea typeface="+mn-ea"/>
                          <a:cs typeface="+mn-cs"/>
                        </a:rPr>
                        <a:t>rsr</a:t>
                      </a:r>
                      <a:endParaRPr lang="en-US" sz="1600" b="1" kern="1200" dirty="0">
                        <a:solidFill>
                          <a:schemeClr val="dk1"/>
                        </a:solidFill>
                        <a:latin typeface="+mn-lt"/>
                        <a:ea typeface="+mn-ea"/>
                        <a:cs typeface="+mn-cs"/>
                      </a:endParaRPr>
                    </a:p>
                  </a:txBody>
                  <a:tcPr/>
                </a:tc>
                <a:tc>
                  <a:txBody>
                    <a:bodyPr/>
                    <a:lstStyle/>
                    <a:p>
                      <a:pPr algn="r"/>
                      <a:r>
                        <a:rPr lang="ar-SA" sz="1800" b="1" kern="1200" dirty="0">
                          <a:solidFill>
                            <a:srgbClr val="FF0000"/>
                          </a:solidFill>
                          <a:latin typeface="Times New Roman" panose="02020603050405020304" pitchFamily="18" charset="0"/>
                          <a:ea typeface="+mn-ea"/>
                          <a:cs typeface="Times New Roman" panose="02020603050405020304" pitchFamily="18" charset="0"/>
                        </a:rPr>
                        <a:t>مرمم. أخصائي ترميم</a:t>
                      </a:r>
                      <a:endParaRPr lang="en-US" sz="18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6"/>
                  </a:ext>
                </a:extLst>
              </a:tr>
              <a:tr h="478069">
                <a:tc>
                  <a:txBody>
                    <a:bodyPr/>
                    <a:lstStyle/>
                    <a:p>
                      <a:pPr marL="0" algn="l" defTabSz="457200" rtl="0" eaLnBrk="1" latinLnBrk="0" hangingPunct="1">
                        <a:buNone/>
                      </a:pPr>
                      <a:r>
                        <a:rPr lang="en-US" sz="1600" b="1" kern="1200" dirty="0">
                          <a:solidFill>
                            <a:schemeClr val="dk1"/>
                          </a:solidFill>
                          <a:latin typeface="+mn-lt"/>
                          <a:ea typeface="+mn-ea"/>
                          <a:cs typeface="+mn-cs"/>
                        </a:rPr>
                        <a:t>Reviewer</a:t>
                      </a:r>
                    </a:p>
                  </a:txBody>
                  <a:tcPr/>
                </a:tc>
                <a:tc>
                  <a:txBody>
                    <a:bodyPr/>
                    <a:lstStyle/>
                    <a:p>
                      <a:pPr marL="0" algn="l" defTabSz="457200" rtl="0" eaLnBrk="1" latinLnBrk="0" hangingPunct="1">
                        <a:buNone/>
                      </a:pPr>
                      <a:r>
                        <a:rPr lang="en-US" sz="1600" b="1" kern="1200" dirty="0">
                          <a:solidFill>
                            <a:schemeClr val="dk1"/>
                          </a:solidFill>
                          <a:latin typeface="+mn-lt"/>
                          <a:ea typeface="+mn-ea"/>
                          <a:cs typeface="+mn-cs"/>
                        </a:rPr>
                        <a:t>Rev</a:t>
                      </a:r>
                    </a:p>
                  </a:txBody>
                  <a:tcPr/>
                </a:tc>
                <a:tc>
                  <a:txBody>
                    <a:bodyPr/>
                    <a:lstStyle/>
                    <a:p>
                      <a:pPr algn="r"/>
                      <a:r>
                        <a:rPr lang="ar-SA" sz="1800" b="1" kern="1200" dirty="0">
                          <a:solidFill>
                            <a:srgbClr val="FF0000"/>
                          </a:solidFill>
                          <a:latin typeface="Times New Roman" panose="02020603050405020304" pitchFamily="18" charset="0"/>
                          <a:ea typeface="+mn-ea"/>
                          <a:cs typeface="Times New Roman" panose="02020603050405020304" pitchFamily="18" charset="0"/>
                        </a:rPr>
                        <a:t>مراجع. معقب. ناقد. معلق</a:t>
                      </a:r>
                      <a:endParaRPr lang="en-US" sz="18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478922726"/>
                  </a:ext>
                </a:extLst>
              </a:tr>
            </a:tbl>
          </a:graphicData>
        </a:graphic>
      </p:graphicFrame>
      <p:sp>
        <p:nvSpPr>
          <p:cNvPr id="8" name="Rectangle 7"/>
          <p:cNvSpPr/>
          <p:nvPr/>
        </p:nvSpPr>
        <p:spPr>
          <a:xfrm>
            <a:off x="2209800" y="1533981"/>
            <a:ext cx="7772400" cy="338554"/>
          </a:xfrm>
          <a:prstGeom prst="rect">
            <a:avLst/>
          </a:prstGeom>
        </p:spPr>
        <p:txBody>
          <a:bodyPr wrap="square">
            <a:spAutoFit/>
          </a:bodyPr>
          <a:lstStyle/>
          <a:p>
            <a:r>
              <a:rPr lang="en-US" sz="1600" b="1" dirty="0"/>
              <a:t>Some Relator designation codes in 100 $e and 700 $e  are the following:</a:t>
            </a:r>
          </a:p>
        </p:txBody>
      </p:sp>
      <p:sp>
        <p:nvSpPr>
          <p:cNvPr id="3" name="Footer Placeholder 2">
            <a:extLst>
              <a:ext uri="{FF2B5EF4-FFF2-40B4-BE49-F238E27FC236}">
                <a16:creationId xmlns:a16="http://schemas.microsoft.com/office/drawing/2014/main" id="{923BB346-18B2-49DE-BEF6-47A8F66CA5BC}"/>
              </a:ext>
            </a:extLst>
          </p:cNvPr>
          <p:cNvSpPr>
            <a:spLocks noGrp="1"/>
          </p:cNvSpPr>
          <p:nvPr>
            <p:ph type="ftr" sz="quarter" idx="11"/>
          </p:nvPr>
        </p:nvSpPr>
        <p:spPr/>
        <p:txBody>
          <a:bodyPr/>
          <a:lstStyle/>
          <a:p>
            <a:r>
              <a:rPr lang="en-US"/>
              <a:t>MELCom 2018</a:t>
            </a:r>
          </a:p>
        </p:txBody>
      </p:sp>
      <p:sp>
        <p:nvSpPr>
          <p:cNvPr id="9" name="Title 2">
            <a:extLst>
              <a:ext uri="{FF2B5EF4-FFF2-40B4-BE49-F238E27FC236}">
                <a16:creationId xmlns:a16="http://schemas.microsoft.com/office/drawing/2014/main" id="{24FA0752-1E24-47DD-B65B-B0454C7A4229}"/>
              </a:ext>
            </a:extLst>
          </p:cNvPr>
          <p:cNvSpPr txBox="1">
            <a:spLocks/>
          </p:cNvSpPr>
          <p:nvPr/>
        </p:nvSpPr>
        <p:spPr>
          <a:xfrm>
            <a:off x="1932492" y="215676"/>
            <a:ext cx="8183880" cy="824475"/>
          </a:xfrm>
          <a:prstGeom prst="rect">
            <a:avLst/>
          </a:prstGeom>
        </p:spPr>
        <p:txBody>
          <a:bodyP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 </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4. Relator terms…cont. </a:t>
            </a:r>
          </a:p>
        </p:txBody>
      </p:sp>
    </p:spTree>
    <p:extLst>
      <p:ext uri="{BB962C8B-B14F-4D97-AF65-F5344CB8AC3E}">
        <p14:creationId xmlns:p14="http://schemas.microsoft.com/office/powerpoint/2010/main" val="927907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060" y="1108847"/>
            <a:ext cx="8183880" cy="373225"/>
          </a:xfrm>
        </p:spPr>
        <p:txBody>
          <a:bodyPr>
            <a:normAutofit/>
          </a:bodyPr>
          <a:lstStyle/>
          <a:p>
            <a:r>
              <a:rPr lang="en-US" sz="1800" b="1" dirty="0">
                <a:solidFill>
                  <a:schemeClr val="accent3">
                    <a:lumMod val="50000"/>
                  </a:schemeClr>
                </a:solidFill>
              </a:rPr>
              <a:t>Arabic terms for Relators</a:t>
            </a:r>
          </a:p>
        </p:txBody>
      </p:sp>
      <p:sp>
        <p:nvSpPr>
          <p:cNvPr id="3" name="Content Placeholder 2"/>
          <p:cNvSpPr>
            <a:spLocks noGrp="1"/>
          </p:cNvSpPr>
          <p:nvPr>
            <p:ph idx="1"/>
          </p:nvPr>
        </p:nvSpPr>
        <p:spPr>
          <a:xfrm>
            <a:off x="2379056" y="1815550"/>
            <a:ext cx="7433888" cy="3226899"/>
          </a:xfrm>
        </p:spPr>
        <p:txBody>
          <a:bodyPr>
            <a:normAutofit/>
          </a:bodyPr>
          <a:lstStyle/>
          <a:p>
            <a:r>
              <a:rPr lang="en-US" dirty="0"/>
              <a:t>What about words like:</a:t>
            </a:r>
            <a:endParaRPr lang="ar-SA" dirty="0"/>
          </a:p>
          <a:p>
            <a:pPr marL="0" indent="0" algn="r">
              <a:buNone/>
            </a:pPr>
            <a:r>
              <a:rPr lang="ar-SA" dirty="0">
                <a:solidFill>
                  <a:srgbClr val="FF0000"/>
                </a:solidFill>
              </a:rPr>
              <a:t> </a:t>
            </a:r>
            <a:r>
              <a:rPr lang="en-US" dirty="0">
                <a:solidFill>
                  <a:srgbClr val="FF0000"/>
                </a:solidFill>
              </a:rPr>
              <a:t>corrector or rectifier = </a:t>
            </a:r>
            <a:r>
              <a:rPr lang="ar-SA" b="1" dirty="0">
                <a:solidFill>
                  <a:srgbClr val="FF0000"/>
                </a:solidFill>
                <a:latin typeface="Times New Roman" panose="02020603050405020304" pitchFamily="18" charset="0"/>
                <a:cs typeface="Times New Roman" panose="02020603050405020304" pitchFamily="18" charset="0"/>
              </a:rPr>
              <a:t>مهذب (من تهذيب النص)</a:t>
            </a:r>
            <a:r>
              <a:rPr lang="ar-AE" b="1" dirty="0">
                <a:solidFill>
                  <a:srgbClr val="FF0000"/>
                </a:solidFill>
                <a:latin typeface="Times New Roman" panose="02020603050405020304" pitchFamily="18" charset="0"/>
                <a:cs typeface="Times New Roman" panose="02020603050405020304" pitchFamily="18" charset="0"/>
              </a:rPr>
              <a:t> </a:t>
            </a:r>
            <a:endParaRPr lang="en-US" b="1" dirty="0">
              <a:solidFill>
                <a:srgbClr val="FF0000"/>
              </a:solidFill>
              <a:latin typeface="Times New Roman" panose="02020603050405020304" pitchFamily="18" charset="0"/>
              <a:cs typeface="Times New Roman" panose="02020603050405020304" pitchFamily="18" charset="0"/>
            </a:endParaRPr>
          </a:p>
          <a:p>
            <a:pPr marL="0" indent="0" algn="r">
              <a:buNone/>
            </a:pPr>
            <a:r>
              <a:rPr lang="en-US" dirty="0">
                <a:solidFill>
                  <a:srgbClr val="FF0000"/>
                </a:solidFill>
              </a:rPr>
              <a:t>corrector or averter = </a:t>
            </a:r>
            <a:r>
              <a:rPr lang="ar-SA" b="1" dirty="0">
                <a:solidFill>
                  <a:srgbClr val="FF0000"/>
                </a:solidFill>
                <a:latin typeface="Times New Roman" panose="02020603050405020304" pitchFamily="18" charset="0"/>
                <a:cs typeface="Times New Roman" panose="02020603050405020304" pitchFamily="18" charset="0"/>
              </a:rPr>
              <a:t>مستدرك (من استدراك على النص)</a:t>
            </a:r>
            <a:r>
              <a:rPr lang="ar-AE" b="1" dirty="0">
                <a:solidFill>
                  <a:srgbClr val="FF0000"/>
                </a:solidFill>
                <a:latin typeface="Times New Roman" panose="02020603050405020304" pitchFamily="18" charset="0"/>
                <a:cs typeface="Times New Roman" panose="02020603050405020304" pitchFamily="18" charset="0"/>
              </a:rPr>
              <a:t> </a:t>
            </a:r>
            <a:endParaRPr lang="en-US" b="1" dirty="0">
              <a:solidFill>
                <a:srgbClr val="FF0000"/>
              </a:solidFill>
              <a:latin typeface="Times New Roman" panose="02020603050405020304" pitchFamily="18" charset="0"/>
              <a:cs typeface="Times New Roman" panose="02020603050405020304" pitchFamily="18" charset="0"/>
            </a:endParaRPr>
          </a:p>
          <a:p>
            <a:pPr marL="0" indent="0" algn="r">
              <a:buNone/>
            </a:pPr>
            <a:r>
              <a:rPr lang="en-US" dirty="0">
                <a:solidFill>
                  <a:srgbClr val="FF0000"/>
                </a:solidFill>
              </a:rPr>
              <a:t>commentator or annotator = </a:t>
            </a:r>
            <a:r>
              <a:rPr lang="ar-SA" b="1" dirty="0">
                <a:solidFill>
                  <a:srgbClr val="FF0000"/>
                </a:solidFill>
                <a:latin typeface="Times New Roman" panose="02020603050405020304" pitchFamily="18" charset="0"/>
                <a:cs typeface="Times New Roman" panose="02020603050405020304" pitchFamily="18" charset="0"/>
              </a:rPr>
              <a:t>مذيل (من التذيل على النص)</a:t>
            </a:r>
            <a:r>
              <a:rPr lang="ar-AE" b="1" dirty="0">
                <a:solidFill>
                  <a:srgbClr val="FF0000"/>
                </a:solidFill>
                <a:latin typeface="Times New Roman" panose="02020603050405020304" pitchFamily="18" charset="0"/>
                <a:cs typeface="Times New Roman" panose="02020603050405020304" pitchFamily="18" charset="0"/>
              </a:rPr>
              <a:t> </a:t>
            </a:r>
            <a:endParaRPr lang="en-US" b="1" dirty="0">
              <a:solidFill>
                <a:srgbClr val="FF0000"/>
              </a:solidFill>
              <a:latin typeface="Times New Roman" panose="02020603050405020304" pitchFamily="18" charset="0"/>
              <a:cs typeface="Times New Roman" panose="02020603050405020304" pitchFamily="18" charset="0"/>
            </a:endParaRPr>
          </a:p>
          <a:p>
            <a:pPr marL="0" indent="0" algn="r">
              <a:buNone/>
            </a:pPr>
            <a:endParaRPr lang="en-US" dirty="0">
              <a:solidFill>
                <a:srgbClr val="FF0000"/>
              </a:solidFill>
              <a:latin typeface="Times New Roman" panose="02020603050405020304" pitchFamily="18" charset="0"/>
              <a:cs typeface="Times New Roman" panose="02020603050405020304" pitchFamily="18" charset="0"/>
            </a:endParaRPr>
          </a:p>
          <a:p>
            <a:pPr marL="0" indent="0">
              <a:buNone/>
            </a:pPr>
            <a:r>
              <a:rPr lang="en-US" dirty="0"/>
              <a:t>Mr. Muhammad </a:t>
            </a:r>
            <a:r>
              <a:rPr lang="en-US" dirty="0" err="1"/>
              <a:t>Muawwad</a:t>
            </a:r>
            <a:r>
              <a:rPr lang="en-US" dirty="0"/>
              <a:t> has a translated Arabic list for  MARC Relators code and terms</a:t>
            </a:r>
          </a:p>
          <a:p>
            <a:pPr marL="0" indent="0">
              <a:buNone/>
            </a:pPr>
            <a:r>
              <a:rPr lang="en-US" dirty="0">
                <a:hlinkClick r:id="rId2"/>
              </a:rPr>
              <a:t>http:// </a:t>
            </a:r>
            <a:r>
              <a:rPr lang="en-US" i="1" dirty="0">
                <a:hlinkClick r:id="rId3"/>
              </a:rPr>
              <a:t>www.slideshare.net/Muawwad/ss-25871703</a:t>
            </a:r>
            <a:endParaRPr lang="en-US" i="1" dirty="0"/>
          </a:p>
        </p:txBody>
      </p:sp>
      <p:sp>
        <p:nvSpPr>
          <p:cNvPr id="5" name="Slide Number Placeholder 4"/>
          <p:cNvSpPr>
            <a:spLocks noGrp="1"/>
          </p:cNvSpPr>
          <p:nvPr>
            <p:ph type="sldNum" sz="quarter" idx="12"/>
          </p:nvPr>
        </p:nvSpPr>
        <p:spPr/>
        <p:txBody>
          <a:bodyPr/>
          <a:lstStyle/>
          <a:p>
            <a:fld id="{1378C7DF-1531-4AFD-A82B-672831A487B7}" type="slidenum">
              <a:rPr lang="en-US" smtClean="0"/>
              <a:pPr/>
              <a:t>15</a:t>
            </a:fld>
            <a:endParaRPr lang="en-US"/>
          </a:p>
        </p:txBody>
      </p:sp>
      <p:sp>
        <p:nvSpPr>
          <p:cNvPr id="6" name="Footer Placeholder 5">
            <a:extLst>
              <a:ext uri="{FF2B5EF4-FFF2-40B4-BE49-F238E27FC236}">
                <a16:creationId xmlns:a16="http://schemas.microsoft.com/office/drawing/2014/main" id="{AB62E1C2-0AFC-466B-A665-9D1AA6D6ACD2}"/>
              </a:ext>
            </a:extLst>
          </p:cNvPr>
          <p:cNvSpPr>
            <a:spLocks noGrp="1"/>
          </p:cNvSpPr>
          <p:nvPr>
            <p:ph type="ftr" sz="quarter" idx="11"/>
          </p:nvPr>
        </p:nvSpPr>
        <p:spPr/>
        <p:txBody>
          <a:bodyPr/>
          <a:lstStyle/>
          <a:p>
            <a:r>
              <a:rPr lang="en-US"/>
              <a:t>MELCom 2018</a:t>
            </a:r>
          </a:p>
        </p:txBody>
      </p:sp>
      <p:sp>
        <p:nvSpPr>
          <p:cNvPr id="7" name="Title 2">
            <a:extLst>
              <a:ext uri="{FF2B5EF4-FFF2-40B4-BE49-F238E27FC236}">
                <a16:creationId xmlns:a16="http://schemas.microsoft.com/office/drawing/2014/main" id="{9D22DEC0-B299-4D3E-9855-C6C6A5FA96D1}"/>
              </a:ext>
            </a:extLst>
          </p:cNvPr>
          <p:cNvSpPr txBox="1">
            <a:spLocks/>
          </p:cNvSpPr>
          <p:nvPr/>
        </p:nvSpPr>
        <p:spPr>
          <a:xfrm>
            <a:off x="1699226" y="215676"/>
            <a:ext cx="8183880" cy="824475"/>
          </a:xfrm>
          <a:prstGeom prst="rect">
            <a:avLst/>
          </a:prstGeom>
        </p:spPr>
        <p:txBody>
          <a:bodyP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 </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4. Relator terms…cont. </a:t>
            </a:r>
          </a:p>
        </p:txBody>
      </p:sp>
    </p:spTree>
    <p:extLst>
      <p:ext uri="{BB962C8B-B14F-4D97-AF65-F5344CB8AC3E}">
        <p14:creationId xmlns:p14="http://schemas.microsoft.com/office/powerpoint/2010/main" val="1111015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7C5A187-C545-4B0D-8F56-269D45B49E13}"/>
              </a:ext>
            </a:extLst>
          </p:cNvPr>
          <p:cNvSpPr txBox="1">
            <a:spLocks/>
          </p:cNvSpPr>
          <p:nvPr/>
        </p:nvSpPr>
        <p:spPr>
          <a:xfrm>
            <a:off x="1847461" y="787781"/>
            <a:ext cx="9610531" cy="5864945"/>
          </a:xfrm>
          <a:prstGeom prst="rect">
            <a:avLst/>
          </a:prstGeom>
        </p:spPr>
        <p:txBody>
          <a:bodyPr>
            <a:normAutofit fontScale="55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altLang="en-US" sz="2200" b="1" dirty="0"/>
              <a:t>Appendix I designators</a:t>
            </a:r>
          </a:p>
          <a:p>
            <a:pPr marL="457200" lvl="1" indent="0">
              <a:buNone/>
            </a:pPr>
            <a:r>
              <a:rPr lang="lv-LV" altLang="en-US" sz="1900" b="1" dirty="0"/>
              <a:t>130	0	 	Quran.|kSelections.</a:t>
            </a:r>
          </a:p>
          <a:p>
            <a:pPr marL="457200" lvl="1" indent="0">
              <a:buNone/>
            </a:pPr>
            <a:r>
              <a:rPr lang="lv-LV" altLang="en-US" sz="1900" b="1" dirty="0"/>
              <a:t>245	1	3	al-Mushaf al-sharif :|b(nuskhat Tubinghin) /|cdirasat wa-taòhqiq al-Duktur Tayyar Alti Qulach.</a:t>
            </a:r>
          </a:p>
          <a:p>
            <a:pPr marL="457200" lvl="1" indent="0">
              <a:buNone/>
            </a:pPr>
            <a:r>
              <a:rPr lang="lv-LV" altLang="en-US" sz="1900" b="1" dirty="0"/>
              <a:t>246	1	5	al-Mushaf al-sharif =|bMushaf-̧ ðserãif : (Tèubingen nèushaş)</a:t>
            </a:r>
          </a:p>
          <a:p>
            <a:pPr marL="457200" lvl="1" indent="0">
              <a:buNone/>
            </a:pPr>
            <a:r>
              <a:rPr lang="lv-LV" altLang="en-US" sz="1900" b="1" dirty="0"/>
              <a:t>246	1	1	Mushaf-̧ ðserãif : (Tèubingen nèushaş)</a:t>
            </a:r>
            <a:endParaRPr lang="en-US" altLang="en-US" sz="1900" b="1" dirty="0"/>
          </a:p>
          <a:p>
            <a:pPr marL="457200" lvl="1" indent="0">
              <a:buNone/>
            </a:pPr>
            <a:r>
              <a:rPr lang="lv-LV" altLang="en-US" sz="1900" b="1" dirty="0"/>
              <a:t>264	 	1	Istanbul :|bIRCICA, Markaz al-Abhath lil-Tarikh wa-al-Funun wa-al-Thaqafah al-Islamiyah bi-Istanbul,|c2016.</a:t>
            </a:r>
          </a:p>
          <a:p>
            <a:pPr marL="457200" lvl="1" indent="0">
              <a:buNone/>
            </a:pPr>
            <a:r>
              <a:rPr lang="lv-LV" altLang="en-US" sz="1900" b="1" dirty="0"/>
              <a:t>300	 	 	54, 309, 50 pages :|bcolor illustrations, color facsimiles ;|c28 cm </a:t>
            </a:r>
          </a:p>
          <a:p>
            <a:pPr marL="457200" lvl="1" indent="0">
              <a:buNone/>
            </a:pPr>
            <a:r>
              <a:rPr lang="lv-LV" altLang="en-US" sz="1900" b="1" dirty="0"/>
              <a:t>336	 	 	text|btxt|2rdacontent</a:t>
            </a:r>
          </a:p>
          <a:p>
            <a:pPr marL="457200" lvl="1" indent="0">
              <a:buNone/>
            </a:pPr>
            <a:r>
              <a:rPr lang="lv-LV" altLang="en-US" sz="1900" b="1" dirty="0"/>
              <a:t>336	 	 	still image|bsti|2rdacontent</a:t>
            </a:r>
          </a:p>
          <a:p>
            <a:pPr marL="457200" lvl="1" indent="0">
              <a:buNone/>
            </a:pPr>
            <a:r>
              <a:rPr lang="lv-LV" altLang="en-US" sz="1900" b="1" dirty="0"/>
              <a:t>337	 	 	unmediated|bn|2rdamedia</a:t>
            </a:r>
          </a:p>
          <a:p>
            <a:pPr marL="457200" lvl="1" indent="0">
              <a:buNone/>
            </a:pPr>
            <a:r>
              <a:rPr lang="lv-LV" altLang="en-US" sz="1900" b="1" dirty="0"/>
              <a:t>338	 	 	volume|bnc|2rdacarrier</a:t>
            </a:r>
          </a:p>
          <a:p>
            <a:pPr marL="457200" lvl="1" indent="0">
              <a:buNone/>
            </a:pPr>
            <a:r>
              <a:rPr lang="lv-LV" altLang="en-US" sz="1900" b="1" dirty="0"/>
              <a:t>490	0	 	Silsilat nusus muhaqqaqah ;|v10</a:t>
            </a:r>
          </a:p>
          <a:p>
            <a:pPr marL="457200" lvl="1" indent="0">
              <a:buNone/>
            </a:pPr>
            <a:r>
              <a:rPr lang="lv-LV" altLang="en-US" sz="1900" b="1" dirty="0"/>
              <a:t>490	0	 	çIncelemeli metin serisi ;|v10</a:t>
            </a:r>
          </a:p>
          <a:p>
            <a:pPr marL="457200" lvl="1" indent="0">
              <a:buNone/>
            </a:pPr>
            <a:r>
              <a:rPr lang="lv-LV" altLang="en-US" sz="1900" b="1" dirty="0"/>
              <a:t>500	 	 	Includes facsimile reproduction of manuscript.</a:t>
            </a:r>
          </a:p>
          <a:p>
            <a:pPr marL="457200" lvl="1" indent="0">
              <a:buNone/>
            </a:pPr>
            <a:r>
              <a:rPr lang="lv-LV" altLang="en-US" sz="1900" b="1" dirty="0"/>
              <a:t>504	 	 	Includes bibliographical references.</a:t>
            </a:r>
          </a:p>
          <a:p>
            <a:pPr marL="457200" lvl="1" indent="0">
              <a:buNone/>
            </a:pPr>
            <a:r>
              <a:rPr lang="lv-LV" altLang="en-US" sz="1900" b="1" dirty="0"/>
              <a:t>546	 	 	Text in Arabic; with introductory matter and contents in Arabic and Turkish.</a:t>
            </a:r>
          </a:p>
          <a:p>
            <a:pPr marL="457200" lvl="1" indent="0">
              <a:buNone/>
            </a:pPr>
            <a:r>
              <a:rPr lang="lv-LV" altLang="en-US" sz="1900" b="1" dirty="0"/>
              <a:t>630	0	0	Quran|xManuscripts|vFacsimiles.</a:t>
            </a:r>
          </a:p>
          <a:p>
            <a:pPr marL="457200" lvl="1" indent="0">
              <a:buNone/>
            </a:pPr>
            <a:r>
              <a:rPr lang="lv-LV" altLang="en-US" sz="1900" b="1" dirty="0"/>
              <a:t>630	0	0	Quran|xCriticism, Textual.</a:t>
            </a:r>
          </a:p>
          <a:p>
            <a:pPr marL="457200" lvl="1" indent="0">
              <a:buNone/>
            </a:pPr>
            <a:r>
              <a:rPr lang="lv-LV" altLang="en-US" sz="1900" b="1" dirty="0"/>
              <a:t>650	 	0	Manuscripts, Arabic|zGermany|zTèubingen|vFacsimiles.</a:t>
            </a:r>
          </a:p>
          <a:p>
            <a:pPr marL="457200" lvl="1" indent="0">
              <a:buNone/>
            </a:pPr>
            <a:r>
              <a:rPr lang="lv-LV" altLang="en-US" sz="1900" b="1" dirty="0"/>
              <a:t>700	1	 	|6880-05|aAltķulac, Tayyar,|d1938-</a:t>
            </a:r>
            <a:r>
              <a:rPr lang="lv-LV" altLang="en-US" sz="1900" b="1" dirty="0">
                <a:solidFill>
                  <a:srgbClr val="FF0000"/>
                </a:solidFill>
              </a:rPr>
              <a:t>|eeditor,|ewriter of supplementary textual content.</a:t>
            </a:r>
          </a:p>
          <a:p>
            <a:pPr marL="457200" lvl="1" indent="0">
              <a:buNone/>
            </a:pPr>
            <a:r>
              <a:rPr lang="lv-LV" altLang="en-US" sz="1900" b="1" dirty="0"/>
              <a:t>710	2	 	|6880-06|aResearch Centre for Islamic History, Art, and Culture</a:t>
            </a:r>
            <a:r>
              <a:rPr lang="lv-LV" altLang="en-US" sz="1900" b="1" dirty="0">
                <a:solidFill>
                  <a:srgbClr val="FF0000"/>
                </a:solidFill>
              </a:rPr>
              <a:t>,|eissuing body.</a:t>
            </a:r>
          </a:p>
          <a:p>
            <a:pPr marL="457200" lvl="1" indent="0">
              <a:buNone/>
            </a:pPr>
            <a:r>
              <a:rPr lang="lv-LV" altLang="en-US" sz="1900" b="1" dirty="0"/>
              <a:t>710	2	 	Universitèat Tèubingen.|bUniversitèatsbibliothek.|kManuscript.|nMa VI 165.</a:t>
            </a:r>
            <a:endParaRPr lang="en-US" sz="1900" b="1" dirty="0"/>
          </a:p>
        </p:txBody>
      </p:sp>
      <p:sp>
        <p:nvSpPr>
          <p:cNvPr id="4" name="Footer Placeholder 3">
            <a:extLst>
              <a:ext uri="{FF2B5EF4-FFF2-40B4-BE49-F238E27FC236}">
                <a16:creationId xmlns:a16="http://schemas.microsoft.com/office/drawing/2014/main" id="{59984BE1-34DF-4FE7-A4DF-73AC2F152348}"/>
              </a:ext>
            </a:extLst>
          </p:cNvPr>
          <p:cNvSpPr>
            <a:spLocks noGrp="1"/>
          </p:cNvSpPr>
          <p:nvPr>
            <p:ph type="ftr" sz="quarter" idx="11"/>
          </p:nvPr>
        </p:nvSpPr>
        <p:spPr/>
        <p:txBody>
          <a:bodyPr/>
          <a:lstStyle/>
          <a:p>
            <a:r>
              <a:rPr lang="en-US" dirty="0" err="1"/>
              <a:t>MELCom</a:t>
            </a:r>
            <a:r>
              <a:rPr lang="en-US" dirty="0"/>
              <a:t> 2018</a:t>
            </a:r>
          </a:p>
        </p:txBody>
      </p:sp>
      <p:sp>
        <p:nvSpPr>
          <p:cNvPr id="5" name="Slide Number Placeholder 4">
            <a:extLst>
              <a:ext uri="{FF2B5EF4-FFF2-40B4-BE49-F238E27FC236}">
                <a16:creationId xmlns:a16="http://schemas.microsoft.com/office/drawing/2014/main" id="{4346730B-9052-49EE-9BC2-403B65360780}"/>
              </a:ext>
            </a:extLst>
          </p:cNvPr>
          <p:cNvSpPr>
            <a:spLocks noGrp="1"/>
          </p:cNvSpPr>
          <p:nvPr>
            <p:ph type="sldNum" sz="quarter" idx="12"/>
          </p:nvPr>
        </p:nvSpPr>
        <p:spPr/>
        <p:txBody>
          <a:bodyPr/>
          <a:lstStyle/>
          <a:p>
            <a:fld id="{31890925-CC74-4507-B910-621DBC4ED881}" type="slidenum">
              <a:rPr lang="en-US" smtClean="0"/>
              <a:t>16</a:t>
            </a:fld>
            <a:endParaRPr lang="en-US"/>
          </a:p>
        </p:txBody>
      </p:sp>
      <p:sp>
        <p:nvSpPr>
          <p:cNvPr id="6" name="Title 2">
            <a:extLst>
              <a:ext uri="{FF2B5EF4-FFF2-40B4-BE49-F238E27FC236}">
                <a16:creationId xmlns:a16="http://schemas.microsoft.com/office/drawing/2014/main" id="{B31A0C83-D607-4D33-AE6B-DA98E269B34A}"/>
              </a:ext>
            </a:extLst>
          </p:cNvPr>
          <p:cNvSpPr txBox="1">
            <a:spLocks/>
          </p:cNvSpPr>
          <p:nvPr/>
        </p:nvSpPr>
        <p:spPr>
          <a:xfrm>
            <a:off x="1643242" y="64813"/>
            <a:ext cx="8183880" cy="722969"/>
          </a:xfrm>
          <a:prstGeom prst="rect">
            <a:avLst/>
          </a:prstGeom>
        </p:spPr>
        <p:txBody>
          <a:bodyP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 </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4. Relator terms…cont. </a:t>
            </a:r>
          </a:p>
        </p:txBody>
      </p:sp>
      <p:sp>
        <p:nvSpPr>
          <p:cNvPr id="7" name="Rectangle 6">
            <a:extLst>
              <a:ext uri="{FF2B5EF4-FFF2-40B4-BE49-F238E27FC236}">
                <a16:creationId xmlns:a16="http://schemas.microsoft.com/office/drawing/2014/main" id="{06E76D75-3D22-4145-98E4-023A2EE1289C}"/>
              </a:ext>
            </a:extLst>
          </p:cNvPr>
          <p:cNvSpPr/>
          <p:nvPr/>
        </p:nvSpPr>
        <p:spPr>
          <a:xfrm>
            <a:off x="2341984" y="5495731"/>
            <a:ext cx="8518849" cy="48828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133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C0DDC64-54ED-4676-AC71-10D650BAE104}"/>
              </a:ext>
            </a:extLst>
          </p:cNvPr>
          <p:cNvSpPr>
            <a:spLocks noGrp="1"/>
          </p:cNvSpPr>
          <p:nvPr>
            <p:ph type="ftr" sz="quarter" idx="11"/>
          </p:nvPr>
        </p:nvSpPr>
        <p:spPr/>
        <p:txBody>
          <a:bodyPr/>
          <a:lstStyle/>
          <a:p>
            <a:r>
              <a:rPr lang="en-US" dirty="0" err="1"/>
              <a:t>MELCom</a:t>
            </a:r>
            <a:r>
              <a:rPr lang="en-US" dirty="0"/>
              <a:t> 2018</a:t>
            </a:r>
          </a:p>
        </p:txBody>
      </p:sp>
      <p:sp>
        <p:nvSpPr>
          <p:cNvPr id="7" name="Slide Number Placeholder 6">
            <a:extLst>
              <a:ext uri="{FF2B5EF4-FFF2-40B4-BE49-F238E27FC236}">
                <a16:creationId xmlns:a16="http://schemas.microsoft.com/office/drawing/2014/main" id="{6A512DFC-8E48-4791-8B41-385917154CE0}"/>
              </a:ext>
            </a:extLst>
          </p:cNvPr>
          <p:cNvSpPr>
            <a:spLocks noGrp="1"/>
          </p:cNvSpPr>
          <p:nvPr>
            <p:ph type="sldNum" sz="quarter" idx="12"/>
          </p:nvPr>
        </p:nvSpPr>
        <p:spPr/>
        <p:txBody>
          <a:bodyPr/>
          <a:lstStyle/>
          <a:p>
            <a:fld id="{31890925-CC74-4507-B910-621DBC4ED881}" type="slidenum">
              <a:rPr lang="en-US" smtClean="0"/>
              <a:t>17</a:t>
            </a:fld>
            <a:endParaRPr lang="en-US"/>
          </a:p>
        </p:txBody>
      </p:sp>
      <p:sp>
        <p:nvSpPr>
          <p:cNvPr id="5" name="Rectangle 4">
            <a:extLst>
              <a:ext uri="{FF2B5EF4-FFF2-40B4-BE49-F238E27FC236}">
                <a16:creationId xmlns:a16="http://schemas.microsoft.com/office/drawing/2014/main" id="{8381B3E0-9CD8-41F7-8D75-163994EAF90B}"/>
              </a:ext>
            </a:extLst>
          </p:cNvPr>
          <p:cNvSpPr/>
          <p:nvPr/>
        </p:nvSpPr>
        <p:spPr>
          <a:xfrm>
            <a:off x="1576796" y="623165"/>
            <a:ext cx="10079176" cy="1107996"/>
          </a:xfrm>
          <a:prstGeom prst="rect">
            <a:avLst/>
          </a:prstGeom>
        </p:spPr>
        <p:txBody>
          <a:bodyPr wrap="square">
            <a:spAutoFit/>
          </a:bodyPr>
          <a:lstStyle/>
          <a:p>
            <a:pPr marL="285750" indent="-285750">
              <a:buFont typeface="Wingdings" panose="05000000000000000000" pitchFamily="2" charset="2"/>
              <a:buChar char="q"/>
            </a:pPr>
            <a:r>
              <a:rPr lang="en-US" sz="2400" b="1" dirty="0">
                <a:effectLst>
                  <a:outerShdw blurRad="38100" dist="38100" dir="2700000" algn="tl">
                    <a:srgbClr val="000000">
                      <a:alpha val="43137"/>
                    </a:srgbClr>
                  </a:outerShdw>
                </a:effectLst>
                <a:latin typeface="Times New Roman" panose="02020603050405020304" pitchFamily="18" charset="0"/>
                <a:ea typeface="+mj-ea"/>
                <a:cs typeface="Arial" panose="020B0604020202020204" pitchFamily="34" charset="0"/>
              </a:rPr>
              <a:t> RDA presents more complexities to the catalogers</a:t>
            </a:r>
          </a:p>
          <a:p>
            <a:r>
              <a:rPr lang="en-US" sz="2400" b="1" dirty="0">
                <a:effectLst>
                  <a:outerShdw blurRad="38100" dist="38100" dir="2700000" algn="tl">
                    <a:srgbClr val="000000">
                      <a:alpha val="43137"/>
                    </a:srgbClr>
                  </a:outerShdw>
                </a:effectLst>
                <a:latin typeface="Times New Roman" panose="02020603050405020304" pitchFamily="18" charset="0"/>
                <a:ea typeface="+mj-ea"/>
                <a:cs typeface="Arial" panose="020B0604020202020204" pitchFamily="34" charset="0"/>
              </a:rPr>
              <a:t> </a:t>
            </a:r>
            <a:r>
              <a:rPr lang="en-US" dirty="0">
                <a:solidFill>
                  <a:srgbClr val="000000"/>
                </a:solidFill>
                <a:latin typeface="Times New Roman" panose="02020603050405020304" pitchFamily="18" charset="0"/>
              </a:rPr>
              <a:t>giving more burden to deal with new terminologies and the idea of understanding new concepts associated with RDA. </a:t>
            </a:r>
          </a:p>
        </p:txBody>
      </p:sp>
      <p:sp>
        <p:nvSpPr>
          <p:cNvPr id="9" name="Content Placeholder 7">
            <a:extLst>
              <a:ext uri="{FF2B5EF4-FFF2-40B4-BE49-F238E27FC236}">
                <a16:creationId xmlns:a16="http://schemas.microsoft.com/office/drawing/2014/main" id="{00627B8C-86F9-4C3B-ADDE-9BFCFC472763}"/>
              </a:ext>
            </a:extLst>
          </p:cNvPr>
          <p:cNvSpPr txBox="1">
            <a:spLocks/>
          </p:cNvSpPr>
          <p:nvPr/>
        </p:nvSpPr>
        <p:spPr>
          <a:xfrm>
            <a:off x="2545425" y="1790831"/>
            <a:ext cx="8092785" cy="3621997"/>
          </a:xfrm>
          <a:prstGeom prst="rect">
            <a:avLst/>
          </a:prstGeom>
        </p:spPr>
        <p:txBody>
          <a:bodyPr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defRPr/>
            </a:pPr>
            <a:r>
              <a:rPr lang="en-US" dirty="0">
                <a:solidFill>
                  <a:srgbClr val="000000"/>
                </a:solidFill>
                <a:latin typeface="Times New Roman" panose="02020603050405020304" pitchFamily="18" charset="0"/>
              </a:rPr>
              <a:t>Access point  </a:t>
            </a:r>
            <a:r>
              <a:rPr lang="en-US" dirty="0">
                <a:solidFill>
                  <a:srgbClr val="FF0000"/>
                </a:solidFill>
                <a:latin typeface="Times New Roman" panose="02020603050405020304" pitchFamily="18" charset="0"/>
                <a:cs typeface="Times New Roman" panose="02020603050405020304" pitchFamily="18" charset="0"/>
              </a:rPr>
              <a:t>(not added entry)</a:t>
            </a:r>
          </a:p>
          <a:p>
            <a:pPr>
              <a:defRPr/>
            </a:pPr>
            <a:r>
              <a:rPr lang="en-US" dirty="0">
                <a:solidFill>
                  <a:srgbClr val="000000"/>
                </a:solidFill>
                <a:latin typeface="Times New Roman" panose="02020603050405020304" pitchFamily="18" charset="0"/>
              </a:rPr>
              <a:t>Authorized access point </a:t>
            </a:r>
            <a:r>
              <a:rPr lang="en-US" dirty="0">
                <a:solidFill>
                  <a:srgbClr val="FF0000"/>
                </a:solidFill>
                <a:latin typeface="Times New Roman" panose="02020603050405020304" pitchFamily="18" charset="0"/>
                <a:cs typeface="Times New Roman" panose="02020603050405020304" pitchFamily="18" charset="0"/>
              </a:rPr>
              <a:t>(Not main entry or headings)</a:t>
            </a:r>
          </a:p>
          <a:p>
            <a:pPr>
              <a:defRPr/>
            </a:pPr>
            <a:r>
              <a:rPr lang="en-US" dirty="0">
                <a:solidFill>
                  <a:srgbClr val="000000"/>
                </a:solidFill>
                <a:latin typeface="Times New Roman" panose="02020603050405020304" pitchFamily="18" charset="0"/>
              </a:rPr>
              <a:t>Variant access points </a:t>
            </a:r>
            <a:r>
              <a:rPr lang="en-US" dirty="0">
                <a:solidFill>
                  <a:srgbClr val="FF0000"/>
                </a:solidFill>
                <a:latin typeface="Times New Roman" panose="02020603050405020304" pitchFamily="18" charset="0"/>
                <a:cs typeface="Times New Roman" panose="02020603050405020304" pitchFamily="18" charset="0"/>
              </a:rPr>
              <a:t>(not see references)</a:t>
            </a:r>
          </a:p>
          <a:p>
            <a:pPr>
              <a:defRPr/>
            </a:pPr>
            <a:r>
              <a:rPr lang="en-US" dirty="0">
                <a:solidFill>
                  <a:srgbClr val="000000"/>
                </a:solidFill>
                <a:latin typeface="Times New Roman" panose="02020603050405020304" pitchFamily="18" charset="0"/>
              </a:rPr>
              <a:t>Authorized access point for related entity </a:t>
            </a:r>
            <a:r>
              <a:rPr lang="en-US" dirty="0">
                <a:solidFill>
                  <a:srgbClr val="FF0000"/>
                </a:solidFill>
                <a:latin typeface="Times New Roman" panose="02020603050405020304" pitchFamily="18" charset="0"/>
                <a:cs typeface="Times New Roman" panose="02020603050405020304" pitchFamily="18" charset="0"/>
              </a:rPr>
              <a:t>(not see also references)</a:t>
            </a:r>
          </a:p>
          <a:p>
            <a:pPr>
              <a:defRPr/>
            </a:pPr>
            <a:r>
              <a:rPr lang="en-US" dirty="0">
                <a:solidFill>
                  <a:srgbClr val="000000"/>
                </a:solidFill>
                <a:latin typeface="Times New Roman" panose="02020603050405020304" pitchFamily="18" charset="0"/>
              </a:rPr>
              <a:t>Preferred title for a work  </a:t>
            </a:r>
            <a:r>
              <a:rPr lang="en-US" dirty="0">
                <a:solidFill>
                  <a:srgbClr val="FF0000"/>
                </a:solidFill>
                <a:latin typeface="Times New Roman" panose="02020603050405020304" pitchFamily="18" charset="0"/>
                <a:cs typeface="Times New Roman" panose="02020603050405020304" pitchFamily="18" charset="0"/>
              </a:rPr>
              <a:t>(not uniform title)</a:t>
            </a:r>
          </a:p>
          <a:p>
            <a:pPr>
              <a:defRPr/>
            </a:pPr>
            <a:r>
              <a:rPr lang="en-US" dirty="0">
                <a:solidFill>
                  <a:srgbClr val="000000"/>
                </a:solidFill>
                <a:latin typeface="Times New Roman" panose="02020603050405020304" pitchFamily="18" charset="0"/>
              </a:rPr>
              <a:t>Creator</a:t>
            </a:r>
            <a:r>
              <a:rPr lang="en-US" dirty="0"/>
              <a:t> </a:t>
            </a:r>
            <a:r>
              <a:rPr lang="en-US" dirty="0">
                <a:solidFill>
                  <a:srgbClr val="FF0000"/>
                </a:solidFill>
                <a:latin typeface="Times New Roman" panose="02020603050405020304" pitchFamily="18" charset="0"/>
                <a:cs typeface="Times New Roman" panose="02020603050405020304" pitchFamily="18" charset="0"/>
              </a:rPr>
              <a:t>(not author)</a:t>
            </a:r>
          </a:p>
          <a:p>
            <a:pPr>
              <a:defRPr/>
            </a:pPr>
            <a:r>
              <a:rPr lang="en-US" dirty="0">
                <a:solidFill>
                  <a:srgbClr val="000000"/>
                </a:solidFill>
                <a:latin typeface="Times New Roman" panose="02020603050405020304" pitchFamily="18" charset="0"/>
              </a:rPr>
              <a:t>Preferred access point </a:t>
            </a:r>
            <a:r>
              <a:rPr lang="en-US" dirty="0">
                <a:solidFill>
                  <a:srgbClr val="FF0000"/>
                </a:solidFill>
                <a:latin typeface="Times New Roman" panose="02020603050405020304" pitchFamily="18" charset="0"/>
                <a:cs typeface="Times New Roman" panose="02020603050405020304" pitchFamily="18" charset="0"/>
              </a:rPr>
              <a:t>(not heading)</a:t>
            </a:r>
          </a:p>
          <a:p>
            <a:pPr>
              <a:defRPr/>
            </a:pPr>
            <a:r>
              <a:rPr lang="en-US" dirty="0">
                <a:solidFill>
                  <a:srgbClr val="000000"/>
                </a:solidFill>
                <a:latin typeface="Times New Roman" panose="02020603050405020304" pitchFamily="18" charset="0"/>
              </a:rPr>
              <a:t>Carrier description </a:t>
            </a:r>
            <a:r>
              <a:rPr lang="en-US" dirty="0">
                <a:solidFill>
                  <a:srgbClr val="FF0000"/>
                </a:solidFill>
                <a:latin typeface="Times New Roman" panose="02020603050405020304" pitchFamily="18" charset="0"/>
                <a:cs typeface="Times New Roman" panose="02020603050405020304" pitchFamily="18" charset="0"/>
              </a:rPr>
              <a:t>(not physical description) </a:t>
            </a:r>
          </a:p>
          <a:p>
            <a:pPr>
              <a:defRPr/>
            </a:pPr>
            <a:r>
              <a:rPr lang="en-US" dirty="0">
                <a:solidFill>
                  <a:srgbClr val="000000"/>
                </a:solidFill>
                <a:latin typeface="Times New Roman" panose="02020603050405020304" pitchFamily="18" charset="0"/>
              </a:rPr>
              <a:t>Preferred sources </a:t>
            </a:r>
            <a:r>
              <a:rPr lang="en-US" dirty="0">
                <a:solidFill>
                  <a:srgbClr val="FF0000"/>
                </a:solidFill>
                <a:latin typeface="Times New Roman" panose="02020603050405020304" pitchFamily="18" charset="0"/>
                <a:cs typeface="Times New Roman" panose="02020603050405020304" pitchFamily="18" charset="0"/>
              </a:rPr>
              <a:t>(not chief source)</a:t>
            </a:r>
            <a:endParaRPr lang="en-US" dirty="0">
              <a:solidFill>
                <a:srgbClr val="FF0000"/>
              </a:solidFill>
            </a:endParaRPr>
          </a:p>
          <a:p>
            <a:pPr>
              <a:buFont typeface="Arial" pitchFamily="34" charset="0"/>
              <a:buNone/>
              <a:defRPr/>
            </a:pPr>
            <a:endParaRPr lang="en-US" dirty="0">
              <a:solidFill>
                <a:srgbClr val="FF0000"/>
              </a:solidFill>
            </a:endParaRPr>
          </a:p>
          <a:p>
            <a:pPr>
              <a:buFont typeface="Arial" pitchFamily="34" charset="0"/>
              <a:buNone/>
              <a:defRPr/>
            </a:pPr>
            <a:endParaRPr lang="en-US" dirty="0">
              <a:solidFill>
                <a:srgbClr val="FF0000"/>
              </a:solidFill>
            </a:endParaRPr>
          </a:p>
          <a:p>
            <a:pPr>
              <a:buFont typeface="Arial" pitchFamily="34" charset="0"/>
              <a:buNone/>
              <a:defRPr/>
            </a:pPr>
            <a:endParaRPr lang="en-US" dirty="0">
              <a:solidFill>
                <a:srgbClr val="FF0000"/>
              </a:solidFill>
            </a:endParaRPr>
          </a:p>
          <a:p>
            <a:pPr>
              <a:buFont typeface="Arial" pitchFamily="34" charset="0"/>
              <a:buNone/>
              <a:defRPr/>
            </a:pPr>
            <a:endParaRPr lang="en-US" dirty="0">
              <a:solidFill>
                <a:srgbClr val="FF0000"/>
              </a:solidFill>
            </a:endParaRPr>
          </a:p>
          <a:p>
            <a:pPr>
              <a:buFont typeface="Arial" charset="0"/>
              <a:buNone/>
              <a:defRPr/>
            </a:pPr>
            <a:endParaRPr lang="en-US" dirty="0">
              <a:solidFill>
                <a:schemeClr val="accent1">
                  <a:lumMod val="50000"/>
                </a:schemeClr>
              </a:solidFill>
            </a:endParaRPr>
          </a:p>
        </p:txBody>
      </p:sp>
      <p:sp>
        <p:nvSpPr>
          <p:cNvPr id="8" name="Rectangle 7">
            <a:extLst>
              <a:ext uri="{FF2B5EF4-FFF2-40B4-BE49-F238E27FC236}">
                <a16:creationId xmlns:a16="http://schemas.microsoft.com/office/drawing/2014/main" id="{498CB760-5CB3-4C80-9B1B-D1A222B35BA5}"/>
              </a:ext>
            </a:extLst>
          </p:cNvPr>
          <p:cNvSpPr/>
          <p:nvPr/>
        </p:nvSpPr>
        <p:spPr>
          <a:xfrm>
            <a:off x="1576796" y="-55162"/>
            <a:ext cx="4707265" cy="678327"/>
          </a:xfrm>
          <a:prstGeom prst="rect">
            <a:avLst/>
          </a:prstGeom>
        </p:spPr>
        <p:txBody>
          <a:bodyPr wrap="square">
            <a:spAutoFit/>
          </a:bodyPr>
          <a:lstStyle/>
          <a:p>
            <a:pPr>
              <a:lnSpc>
                <a:spcPct val="115000"/>
              </a:lnSpc>
              <a:spcAft>
                <a:spcPts val="1000"/>
              </a:spcAft>
            </a:pPr>
            <a:r>
              <a:rPr lang="en-US" sz="3600" dirty="0">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RDA Challenges…cont.</a:t>
            </a:r>
          </a:p>
        </p:txBody>
      </p:sp>
      <p:sp>
        <p:nvSpPr>
          <p:cNvPr id="10" name="Rectangle 9">
            <a:extLst>
              <a:ext uri="{FF2B5EF4-FFF2-40B4-BE49-F238E27FC236}">
                <a16:creationId xmlns:a16="http://schemas.microsoft.com/office/drawing/2014/main" id="{82E4A4FB-264B-4034-ADA1-3BB2F54830AF}"/>
              </a:ext>
            </a:extLst>
          </p:cNvPr>
          <p:cNvSpPr/>
          <p:nvPr/>
        </p:nvSpPr>
        <p:spPr>
          <a:xfrm>
            <a:off x="1576796" y="5489477"/>
            <a:ext cx="10079176" cy="646331"/>
          </a:xfrm>
          <a:prstGeom prst="rect">
            <a:avLst/>
          </a:prstGeom>
        </p:spPr>
        <p:txBody>
          <a:bodyPr wrap="square">
            <a:spAutoFit/>
          </a:bodyPr>
          <a:lstStyle/>
          <a:p>
            <a:r>
              <a:rPr lang="en-US" dirty="0">
                <a:solidFill>
                  <a:srgbClr val="000000"/>
                </a:solidFill>
                <a:latin typeface="Times New Roman" panose="02020603050405020304" pitchFamily="18" charset="0"/>
              </a:rPr>
              <a:t>Not to mention the new terms of Work, Expression, Manifestation and Item (WEMI) and the relationships between them. </a:t>
            </a:r>
          </a:p>
        </p:txBody>
      </p:sp>
    </p:spTree>
    <p:extLst>
      <p:ext uri="{BB962C8B-B14F-4D97-AF65-F5344CB8AC3E}">
        <p14:creationId xmlns:p14="http://schemas.microsoft.com/office/powerpoint/2010/main" val="2836155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69FD660-22EC-4028-B568-81BFD85FDEDB}"/>
              </a:ext>
            </a:extLst>
          </p:cNvPr>
          <p:cNvSpPr>
            <a:spLocks noGrp="1"/>
          </p:cNvSpPr>
          <p:nvPr>
            <p:ph type="ftr" sz="quarter" idx="11"/>
          </p:nvPr>
        </p:nvSpPr>
        <p:spPr/>
        <p:txBody>
          <a:bodyPr/>
          <a:lstStyle/>
          <a:p>
            <a:r>
              <a:rPr lang="en-US"/>
              <a:t>MELCom 2018</a:t>
            </a:r>
          </a:p>
        </p:txBody>
      </p:sp>
      <p:sp>
        <p:nvSpPr>
          <p:cNvPr id="3" name="Slide Number Placeholder 2">
            <a:extLst>
              <a:ext uri="{FF2B5EF4-FFF2-40B4-BE49-F238E27FC236}">
                <a16:creationId xmlns:a16="http://schemas.microsoft.com/office/drawing/2014/main" id="{AE86960F-3EEB-486B-BB87-DE66869D96DF}"/>
              </a:ext>
            </a:extLst>
          </p:cNvPr>
          <p:cNvSpPr>
            <a:spLocks noGrp="1"/>
          </p:cNvSpPr>
          <p:nvPr>
            <p:ph type="sldNum" sz="quarter" idx="12"/>
          </p:nvPr>
        </p:nvSpPr>
        <p:spPr/>
        <p:txBody>
          <a:bodyPr/>
          <a:lstStyle/>
          <a:p>
            <a:fld id="{31890925-CC74-4507-B910-621DBC4ED881}" type="slidenum">
              <a:rPr lang="en-US" smtClean="0"/>
              <a:t>18</a:t>
            </a:fld>
            <a:endParaRPr lang="en-US"/>
          </a:p>
        </p:txBody>
      </p:sp>
      <p:sp>
        <p:nvSpPr>
          <p:cNvPr id="4" name="Rectangle 3">
            <a:extLst>
              <a:ext uri="{FF2B5EF4-FFF2-40B4-BE49-F238E27FC236}">
                <a16:creationId xmlns:a16="http://schemas.microsoft.com/office/drawing/2014/main" id="{4F95365D-5C77-42B6-9A6D-5109917B8802}"/>
              </a:ext>
            </a:extLst>
          </p:cNvPr>
          <p:cNvSpPr/>
          <p:nvPr/>
        </p:nvSpPr>
        <p:spPr>
          <a:xfrm>
            <a:off x="2179255" y="1084972"/>
            <a:ext cx="9129876" cy="2585323"/>
          </a:xfrm>
          <a:prstGeom prst="rect">
            <a:avLst/>
          </a:prstGeom>
        </p:spPr>
        <p:txBody>
          <a:bodyPr wrap="square">
            <a:spAutoFit/>
          </a:bodyPr>
          <a:lstStyle/>
          <a:p>
            <a:pPr marL="285750" indent="-285750">
              <a:buFont typeface="Wingdings" panose="05000000000000000000" pitchFamily="2" charset="2"/>
              <a:buChar char="q"/>
            </a:pPr>
            <a:r>
              <a:rPr lang="en-US" sz="2400" b="1" dirty="0">
                <a:effectLst>
                  <a:outerShdw blurRad="38100" dist="38100" dir="2700000" algn="tl">
                    <a:srgbClr val="000000">
                      <a:alpha val="43137"/>
                    </a:srgbClr>
                  </a:outerShdw>
                </a:effectLst>
                <a:latin typeface="Times New Roman" panose="02020603050405020304" pitchFamily="18" charset="0"/>
                <a:ea typeface="+mj-ea"/>
                <a:cs typeface="Arial" panose="020B0604020202020204" pitchFamily="34" charset="0"/>
              </a:rPr>
              <a:t> RDA is based mainly on the conceptual models for bibliographic and authority data</a:t>
            </a:r>
          </a:p>
          <a:p>
            <a:r>
              <a:rPr lang="en-US" altLang="en-US" sz="2400" b="1" dirty="0">
                <a:solidFill>
                  <a:srgbClr val="000000"/>
                </a:solidFill>
                <a:effectLst>
                  <a:outerShdw blurRad="38100" dist="38100" dir="2700000" algn="tl">
                    <a:srgbClr val="000000">
                      <a:alpha val="43137"/>
                    </a:srgbClr>
                  </a:outerShdw>
                </a:effectLst>
                <a:latin typeface="Times New Roman" panose="02020603050405020304" pitchFamily="18" charset="0"/>
                <a:ea typeface="+mj-ea"/>
                <a:cs typeface="Arial" panose="020B0604020202020204" pitchFamily="34" charset="0"/>
              </a:rPr>
              <a:t>	</a:t>
            </a:r>
            <a:r>
              <a:rPr lang="en-US" altLang="en-US" b="1" dirty="0">
                <a:solidFill>
                  <a:srgbClr val="000000"/>
                </a:solidFill>
                <a:latin typeface="Times New Roman" panose="02020603050405020304" pitchFamily="18" charset="0"/>
              </a:rPr>
              <a:t>Functional Requirements for Bibliographic Records (</a:t>
            </a:r>
            <a:r>
              <a:rPr lang="en-US" b="1" dirty="0">
                <a:solidFill>
                  <a:srgbClr val="000000"/>
                </a:solidFill>
                <a:latin typeface="Times New Roman" panose="02020603050405020304" pitchFamily="18" charset="0"/>
              </a:rPr>
              <a:t>FRBR) and </a:t>
            </a:r>
            <a:r>
              <a:rPr lang="en-US" altLang="en-US" b="1" dirty="0">
                <a:solidFill>
                  <a:srgbClr val="000000"/>
                </a:solidFill>
                <a:latin typeface="Times New Roman" panose="02020603050405020304" pitchFamily="18" charset="0"/>
              </a:rPr>
              <a:t>Functional 	Requirements for Authority Data </a:t>
            </a:r>
            <a:r>
              <a:rPr lang="en-US" b="1" dirty="0">
                <a:solidFill>
                  <a:srgbClr val="000000"/>
                </a:solidFill>
                <a:latin typeface="Times New Roman" panose="02020603050405020304" pitchFamily="18" charset="0"/>
              </a:rPr>
              <a:t>(FRAD) that was first published by the International 	Federation of Library Association (IFLA), yet it is different when it comes to 	implementation and that what makes RDA really difficult to understand due to its 	relation to these models. By reviewing many OPACS of libraries in the Arab Region, 	the relation between RDA and FRBR still not existing. </a:t>
            </a:r>
            <a:endParaRPr lang="en-US" b="1" dirty="0"/>
          </a:p>
        </p:txBody>
      </p:sp>
      <p:sp>
        <p:nvSpPr>
          <p:cNvPr id="5" name="Rectangle 4">
            <a:extLst>
              <a:ext uri="{FF2B5EF4-FFF2-40B4-BE49-F238E27FC236}">
                <a16:creationId xmlns:a16="http://schemas.microsoft.com/office/drawing/2014/main" id="{518254E7-7CE5-4948-AD43-341BA32F7967}"/>
              </a:ext>
            </a:extLst>
          </p:cNvPr>
          <p:cNvSpPr/>
          <p:nvPr/>
        </p:nvSpPr>
        <p:spPr>
          <a:xfrm>
            <a:off x="2179255" y="4035244"/>
            <a:ext cx="8772517" cy="830997"/>
          </a:xfrm>
          <a:prstGeom prst="rect">
            <a:avLst/>
          </a:prstGeom>
        </p:spPr>
        <p:txBody>
          <a:bodyPr wrap="square">
            <a:spAutoFit/>
          </a:bodyPr>
          <a:lstStyle/>
          <a:p>
            <a:pPr marL="285750" indent="-285750">
              <a:buFont typeface="Wingdings" panose="05000000000000000000" pitchFamily="2" charset="2"/>
              <a:buChar char="q"/>
            </a:pPr>
            <a:r>
              <a:rPr lang="en-US" sz="2400" b="1" dirty="0">
                <a:effectLst>
                  <a:outerShdw blurRad="38100" dist="38100" dir="2700000" algn="tl">
                    <a:srgbClr val="000000">
                      <a:alpha val="43137"/>
                    </a:srgbClr>
                  </a:outerShdw>
                </a:effectLst>
                <a:latin typeface="Times New Roman" panose="02020603050405020304" pitchFamily="18" charset="0"/>
                <a:ea typeface="+mj-ea"/>
                <a:cs typeface="Arial" panose="020B0604020202020204" pitchFamily="34" charset="0"/>
              </a:rPr>
              <a:t> RDA is expensive to be implemented and require very detailed and extensive training.</a:t>
            </a:r>
          </a:p>
        </p:txBody>
      </p:sp>
      <p:sp>
        <p:nvSpPr>
          <p:cNvPr id="7" name="Rectangle 6">
            <a:extLst>
              <a:ext uri="{FF2B5EF4-FFF2-40B4-BE49-F238E27FC236}">
                <a16:creationId xmlns:a16="http://schemas.microsoft.com/office/drawing/2014/main" id="{6F61118E-D89D-4F65-9144-E0748F7D2F34}"/>
              </a:ext>
            </a:extLst>
          </p:cNvPr>
          <p:cNvSpPr/>
          <p:nvPr/>
        </p:nvSpPr>
        <p:spPr>
          <a:xfrm>
            <a:off x="2042674" y="149531"/>
            <a:ext cx="4707265" cy="678327"/>
          </a:xfrm>
          <a:prstGeom prst="rect">
            <a:avLst/>
          </a:prstGeom>
        </p:spPr>
        <p:txBody>
          <a:bodyPr wrap="square">
            <a:spAutoFit/>
          </a:bodyPr>
          <a:lstStyle/>
          <a:p>
            <a:pPr>
              <a:lnSpc>
                <a:spcPct val="115000"/>
              </a:lnSpc>
              <a:spcAft>
                <a:spcPts val="1000"/>
              </a:spcAft>
            </a:pPr>
            <a:r>
              <a:rPr lang="en-US" sz="3600" dirty="0">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RDA Challenges…cont.</a:t>
            </a:r>
          </a:p>
        </p:txBody>
      </p:sp>
    </p:spTree>
    <p:extLst>
      <p:ext uri="{BB962C8B-B14F-4D97-AF65-F5344CB8AC3E}">
        <p14:creationId xmlns:p14="http://schemas.microsoft.com/office/powerpoint/2010/main" val="3670831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C3DFEC3-A447-424D-8B2D-8EF5296DA947}"/>
              </a:ext>
            </a:extLst>
          </p:cNvPr>
          <p:cNvSpPr>
            <a:spLocks noGrp="1"/>
          </p:cNvSpPr>
          <p:nvPr>
            <p:ph type="ftr" sz="quarter" idx="11"/>
          </p:nvPr>
        </p:nvSpPr>
        <p:spPr/>
        <p:txBody>
          <a:bodyPr/>
          <a:lstStyle/>
          <a:p>
            <a:r>
              <a:rPr lang="en-US" dirty="0" err="1"/>
              <a:t>MELCom</a:t>
            </a:r>
            <a:r>
              <a:rPr lang="en-US" dirty="0"/>
              <a:t> 2018</a:t>
            </a:r>
          </a:p>
        </p:txBody>
      </p:sp>
      <p:sp>
        <p:nvSpPr>
          <p:cNvPr id="3" name="Slide Number Placeholder 2">
            <a:extLst>
              <a:ext uri="{FF2B5EF4-FFF2-40B4-BE49-F238E27FC236}">
                <a16:creationId xmlns:a16="http://schemas.microsoft.com/office/drawing/2014/main" id="{C2627655-7F65-4D05-A141-AC3DCAD7399C}"/>
              </a:ext>
            </a:extLst>
          </p:cNvPr>
          <p:cNvSpPr>
            <a:spLocks noGrp="1"/>
          </p:cNvSpPr>
          <p:nvPr>
            <p:ph type="sldNum" sz="quarter" idx="12"/>
          </p:nvPr>
        </p:nvSpPr>
        <p:spPr/>
        <p:txBody>
          <a:bodyPr/>
          <a:lstStyle/>
          <a:p>
            <a:fld id="{31890925-CC74-4507-B910-621DBC4ED881}" type="slidenum">
              <a:rPr lang="en-US" smtClean="0"/>
              <a:t>19</a:t>
            </a:fld>
            <a:endParaRPr lang="en-US"/>
          </a:p>
        </p:txBody>
      </p:sp>
      <p:sp>
        <p:nvSpPr>
          <p:cNvPr id="4" name="Rectangle 3">
            <a:extLst>
              <a:ext uri="{FF2B5EF4-FFF2-40B4-BE49-F238E27FC236}">
                <a16:creationId xmlns:a16="http://schemas.microsoft.com/office/drawing/2014/main" id="{13D7F679-4F1D-40A9-AEAF-1FDBFAB01583}"/>
              </a:ext>
            </a:extLst>
          </p:cNvPr>
          <p:cNvSpPr/>
          <p:nvPr/>
        </p:nvSpPr>
        <p:spPr>
          <a:xfrm>
            <a:off x="2012952" y="970344"/>
            <a:ext cx="9159545" cy="4154984"/>
          </a:xfrm>
          <a:prstGeom prst="rect">
            <a:avLst/>
          </a:prstGeom>
        </p:spPr>
        <p:txBody>
          <a:bodyPr wrap="square">
            <a:spAutoFit/>
          </a:bodyPr>
          <a:lstStyle/>
          <a:p>
            <a:pPr marL="285750" indent="-285750">
              <a:buFont typeface="Wingdings" panose="05000000000000000000" pitchFamily="2" charset="2"/>
              <a:buChar char="q"/>
            </a:pPr>
            <a:r>
              <a:rPr lang="en-US" sz="2400" b="1" dirty="0">
                <a:effectLst>
                  <a:outerShdw blurRad="38100" dist="38100" dir="2700000" algn="tl">
                    <a:srgbClr val="000000">
                      <a:alpha val="43137"/>
                    </a:srgbClr>
                  </a:outerShdw>
                </a:effectLst>
                <a:latin typeface="Times New Roman" panose="02020603050405020304" pitchFamily="18" charset="0"/>
                <a:ea typeface="+mj-ea"/>
                <a:cs typeface="Arial" panose="020B0604020202020204" pitchFamily="34" charset="0"/>
              </a:rPr>
              <a:t> RDA did not achieve its objectives and principles to be comprehensive, clear, adaptable, and easy to use. </a:t>
            </a:r>
            <a:endParaRPr lang="ar-SA" sz="2400" b="1" dirty="0">
              <a:effectLst>
                <a:outerShdw blurRad="38100" dist="38100" dir="2700000" algn="tl">
                  <a:srgbClr val="000000">
                    <a:alpha val="43137"/>
                  </a:srgbClr>
                </a:outerShdw>
              </a:effectLst>
              <a:latin typeface="Times New Roman" panose="02020603050405020304" pitchFamily="18" charset="0"/>
              <a:ea typeface="+mj-ea"/>
              <a:cs typeface="Arial" panose="020B0604020202020204" pitchFamily="34" charset="0"/>
            </a:endParaRPr>
          </a:p>
          <a:p>
            <a:endParaRPr lang="ar-SA" sz="2400" b="1" dirty="0">
              <a:effectLst>
                <a:outerShdw blurRad="38100" dist="38100" dir="2700000" algn="tl">
                  <a:srgbClr val="000000">
                    <a:alpha val="43137"/>
                  </a:srgbClr>
                </a:outerShdw>
              </a:effectLst>
              <a:latin typeface="Times New Roman" panose="02020603050405020304" pitchFamily="18" charset="0"/>
              <a:ea typeface="+mj-ea"/>
              <a:cs typeface="Arial" panose="020B0604020202020204" pitchFamily="34" charset="0"/>
            </a:endParaRPr>
          </a:p>
          <a:p>
            <a:pPr marL="285750" indent="-285750">
              <a:buFont typeface="Wingdings" panose="05000000000000000000" pitchFamily="2" charset="2"/>
              <a:buChar char="q"/>
            </a:pPr>
            <a:r>
              <a:rPr lang="en-US" sz="2400" b="1" dirty="0">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 Most bibliographic and authority records created by RDA rules take longer time than their AACR2-based counterparts.</a:t>
            </a:r>
          </a:p>
          <a:p>
            <a:endParaRPr lang="en-US" sz="2400" b="1" dirty="0">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endParaRPr>
          </a:p>
          <a:p>
            <a:pPr marL="285750" indent="-285750">
              <a:buFont typeface="Wingdings" panose="05000000000000000000" pitchFamily="2" charset="2"/>
              <a:buChar char="q"/>
            </a:pPr>
            <a:r>
              <a:rPr lang="en-US" sz="2400" b="1" dirty="0">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 In RDA, the rule of three no longer applies to the naming of works.  Resulted in increasing numbers of access points, especially in those records involving more than three names with different roles in the statement of responsibility that require access points such as authors, investigators, reviewers…etc. </a:t>
            </a:r>
            <a:endParaRPr lang="ar-SA" sz="2400" b="1" dirty="0">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endParaRPr>
          </a:p>
        </p:txBody>
      </p:sp>
      <p:sp>
        <p:nvSpPr>
          <p:cNvPr id="5" name="Rectangle 4">
            <a:extLst>
              <a:ext uri="{FF2B5EF4-FFF2-40B4-BE49-F238E27FC236}">
                <a16:creationId xmlns:a16="http://schemas.microsoft.com/office/drawing/2014/main" id="{7A9DD232-D7B7-420F-BF05-59B047FE601B}"/>
              </a:ext>
            </a:extLst>
          </p:cNvPr>
          <p:cNvSpPr/>
          <p:nvPr/>
        </p:nvSpPr>
        <p:spPr>
          <a:xfrm>
            <a:off x="1871506" y="188175"/>
            <a:ext cx="4707265" cy="678327"/>
          </a:xfrm>
          <a:prstGeom prst="rect">
            <a:avLst/>
          </a:prstGeom>
        </p:spPr>
        <p:txBody>
          <a:bodyPr wrap="square">
            <a:spAutoFit/>
          </a:bodyPr>
          <a:lstStyle/>
          <a:p>
            <a:pPr>
              <a:lnSpc>
                <a:spcPct val="115000"/>
              </a:lnSpc>
              <a:spcAft>
                <a:spcPts val="1000"/>
              </a:spcAft>
            </a:pPr>
            <a:r>
              <a:rPr lang="en-US" sz="3600" dirty="0">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RDA Challenges…cont.</a:t>
            </a:r>
          </a:p>
        </p:txBody>
      </p:sp>
    </p:spTree>
    <p:extLst>
      <p:ext uri="{BB962C8B-B14F-4D97-AF65-F5344CB8AC3E}">
        <p14:creationId xmlns:p14="http://schemas.microsoft.com/office/powerpoint/2010/main" val="2196916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304800"/>
            <a:ext cx="8229600" cy="914400"/>
          </a:xfrm>
        </p:spPr>
        <p:txBody>
          <a:bodyPr>
            <a:normAutofit/>
          </a:bodyPr>
          <a:lstStyle/>
          <a:p>
            <a:pPr>
              <a:lnSpc>
                <a:spcPct val="115000"/>
              </a:lnSpc>
              <a:spcAft>
                <a:spcPts val="1000"/>
              </a:spcAft>
            </a:pPr>
            <a:r>
              <a:rPr lang="en-US"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Arial" panose="020B0604020202020204" pitchFamily="34" charset="0"/>
              </a:rPr>
              <a:t>What is RDA?</a:t>
            </a:r>
          </a:p>
        </p:txBody>
      </p:sp>
      <p:sp>
        <p:nvSpPr>
          <p:cNvPr id="2" name="Content Placeholder 1"/>
          <p:cNvSpPr>
            <a:spLocks noGrp="1"/>
          </p:cNvSpPr>
          <p:nvPr>
            <p:ph idx="1"/>
          </p:nvPr>
        </p:nvSpPr>
        <p:spPr>
          <a:xfrm>
            <a:off x="1905000" y="1219200"/>
            <a:ext cx="8229600" cy="4462272"/>
          </a:xfrm>
        </p:spPr>
        <p:txBody>
          <a:bodyPr>
            <a:normAutofit fontScale="85000" lnSpcReduction="20000"/>
          </a:bodyPr>
          <a:lstStyle/>
          <a:p>
            <a:pPr>
              <a:buNone/>
            </a:pPr>
            <a:endParaRPr lang="en-US" dirty="0"/>
          </a:p>
          <a:p>
            <a:pPr>
              <a:defRPr/>
            </a:pPr>
            <a:r>
              <a:rPr lang="en-US" sz="3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R</a:t>
            </a:r>
            <a:r>
              <a:rPr lang="en-US" sz="2600" dirty="0">
                <a:solidFill>
                  <a:schemeClr val="tx1"/>
                </a:solidFill>
              </a:rPr>
              <a:t>esource</a:t>
            </a:r>
            <a:r>
              <a:rPr lang="en-US" sz="2600" dirty="0"/>
              <a:t> </a:t>
            </a:r>
            <a:r>
              <a:rPr lang="en-US" sz="3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D</a:t>
            </a:r>
            <a:r>
              <a:rPr lang="en-US" sz="2600" dirty="0">
                <a:solidFill>
                  <a:schemeClr val="tx1"/>
                </a:solidFill>
              </a:rPr>
              <a:t>escription and </a:t>
            </a:r>
            <a:r>
              <a:rPr lang="en-US" sz="3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A</a:t>
            </a:r>
            <a:r>
              <a:rPr lang="en-US" sz="2600" dirty="0">
                <a:solidFill>
                  <a:schemeClr val="tx1"/>
                </a:solidFill>
              </a:rPr>
              <a:t>ccess</a:t>
            </a:r>
            <a:r>
              <a:rPr lang="en-US" sz="2600" dirty="0"/>
              <a:t> (</a:t>
            </a:r>
            <a:r>
              <a:rPr lang="en-US" sz="3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RDA</a:t>
            </a:r>
            <a:r>
              <a:rPr lang="en-US" sz="2600" dirty="0"/>
              <a:t>)</a:t>
            </a:r>
          </a:p>
          <a:p>
            <a:pPr algn="ctr">
              <a:buNone/>
              <a:defRPr/>
            </a:pPr>
            <a:r>
              <a:rPr lang="ar-AE" sz="3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و</a:t>
            </a:r>
            <a:r>
              <a:rPr lang="ar-AE" sz="2600" dirty="0"/>
              <a:t>صف و</a:t>
            </a:r>
            <a:r>
              <a:rPr lang="ar-AE" sz="3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ا</a:t>
            </a:r>
            <a:r>
              <a:rPr lang="ar-AE" sz="2600" dirty="0"/>
              <a:t>تاحة ال</a:t>
            </a:r>
            <a:r>
              <a:rPr lang="ar-AE" sz="3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م</a:t>
            </a:r>
            <a:r>
              <a:rPr lang="ar-AE" sz="2600" dirty="0"/>
              <a:t>صادر (</a:t>
            </a:r>
            <a:r>
              <a:rPr lang="ar-AE" sz="3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وام</a:t>
            </a:r>
            <a:r>
              <a:rPr lang="ar-AE" sz="2600" dirty="0"/>
              <a:t>)</a:t>
            </a:r>
            <a:endParaRPr lang="en-US" sz="2600" dirty="0"/>
          </a:p>
          <a:p>
            <a:pPr>
              <a:buNone/>
              <a:defRPr/>
            </a:pPr>
            <a:endParaRPr lang="en-US" sz="2600" dirty="0"/>
          </a:p>
          <a:p>
            <a:pPr>
              <a:buFont typeface="Wingdings" pitchFamily="2" charset="2"/>
              <a:buChar char="Ø"/>
              <a:defRPr/>
            </a:pPr>
            <a:r>
              <a:rPr lang="en-US" sz="2600" dirty="0">
                <a:solidFill>
                  <a:schemeClr val="tx1"/>
                </a:solidFill>
              </a:rPr>
              <a:t>RDA is the successor cataloging standard to AACR2. </a:t>
            </a:r>
          </a:p>
          <a:p>
            <a:pPr>
              <a:buFont typeface="Wingdings" pitchFamily="2" charset="2"/>
              <a:buChar char="Ø"/>
              <a:defRPr/>
            </a:pPr>
            <a:endParaRPr lang="en-US" sz="2600" dirty="0">
              <a:solidFill>
                <a:schemeClr val="tx1"/>
              </a:solidFill>
            </a:endParaRPr>
          </a:p>
          <a:p>
            <a:pPr>
              <a:buFont typeface="Wingdings" pitchFamily="2" charset="2"/>
              <a:buChar char="Ø"/>
              <a:defRPr/>
            </a:pPr>
            <a:r>
              <a:rPr lang="en-US" sz="2600" dirty="0">
                <a:solidFill>
                  <a:schemeClr val="tx1"/>
                </a:solidFill>
              </a:rPr>
              <a:t>The Library of Congress and many other libraries worldwide have now implemented RDA. </a:t>
            </a:r>
          </a:p>
          <a:p>
            <a:pPr marL="0" indent="0">
              <a:buNone/>
              <a:defRPr/>
            </a:pPr>
            <a:endParaRPr lang="en-US" sz="2600" dirty="0">
              <a:solidFill>
                <a:schemeClr val="tx1"/>
              </a:solidFill>
            </a:endParaRPr>
          </a:p>
          <a:p>
            <a:pPr>
              <a:buFont typeface="Wingdings" pitchFamily="2" charset="2"/>
              <a:buChar char="Ø"/>
              <a:defRPr/>
            </a:pPr>
            <a:r>
              <a:rPr lang="en-US" altLang="en-US" sz="2600" dirty="0">
                <a:solidFill>
                  <a:schemeClr val="tx1"/>
                </a:solidFill>
              </a:rPr>
              <a:t>Until new protocols are developed, RDA cataloging continues to use both MARC and ISBD in library cataloging.</a:t>
            </a:r>
          </a:p>
          <a:p>
            <a:pPr>
              <a:buFont typeface="Wingdings" pitchFamily="2" charset="2"/>
              <a:buChar char="Ø"/>
              <a:defRPr/>
            </a:pPr>
            <a:endParaRPr lang="en-US" sz="5700" dirty="0"/>
          </a:p>
          <a:p>
            <a:pPr marL="0" indent="0">
              <a:buNone/>
            </a:pPr>
            <a:endParaRPr lang="en-US" dirty="0"/>
          </a:p>
        </p:txBody>
      </p:sp>
      <p:sp>
        <p:nvSpPr>
          <p:cNvPr id="5" name="Footer Placeholder 4">
            <a:extLst>
              <a:ext uri="{FF2B5EF4-FFF2-40B4-BE49-F238E27FC236}">
                <a16:creationId xmlns:a16="http://schemas.microsoft.com/office/drawing/2014/main" id="{15D5F978-1429-4533-A1FE-24FC0489F9A1}"/>
              </a:ext>
            </a:extLst>
          </p:cNvPr>
          <p:cNvSpPr>
            <a:spLocks noGrp="1"/>
          </p:cNvSpPr>
          <p:nvPr>
            <p:ph type="ftr" sz="quarter" idx="11"/>
          </p:nvPr>
        </p:nvSpPr>
        <p:spPr/>
        <p:txBody>
          <a:bodyPr/>
          <a:lstStyle/>
          <a:p>
            <a:r>
              <a:rPr lang="en-US"/>
              <a:t>MELCom 2018</a:t>
            </a:r>
          </a:p>
        </p:txBody>
      </p:sp>
      <p:sp>
        <p:nvSpPr>
          <p:cNvPr id="6" name="Slide Number Placeholder 5">
            <a:extLst>
              <a:ext uri="{FF2B5EF4-FFF2-40B4-BE49-F238E27FC236}">
                <a16:creationId xmlns:a16="http://schemas.microsoft.com/office/drawing/2014/main" id="{529BCE8C-9EAF-457B-BD83-55F15CD5B9E8}"/>
              </a:ext>
            </a:extLst>
          </p:cNvPr>
          <p:cNvSpPr>
            <a:spLocks noGrp="1"/>
          </p:cNvSpPr>
          <p:nvPr>
            <p:ph type="sldNum" sz="quarter" idx="12"/>
          </p:nvPr>
        </p:nvSpPr>
        <p:spPr/>
        <p:txBody>
          <a:bodyPr/>
          <a:lstStyle/>
          <a:p>
            <a:fld id="{31890925-CC74-4507-B910-621DBC4ED881}" type="slidenum">
              <a:rPr lang="en-US" smtClean="0"/>
              <a:t>2</a:t>
            </a:fld>
            <a:endParaRPr lang="en-US"/>
          </a:p>
        </p:txBody>
      </p:sp>
    </p:spTree>
    <p:extLst>
      <p:ext uri="{BB962C8B-B14F-4D97-AF65-F5344CB8AC3E}">
        <p14:creationId xmlns:p14="http://schemas.microsoft.com/office/powerpoint/2010/main" val="981000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62064" y="757834"/>
            <a:ext cx="8183880" cy="365125"/>
          </a:xfrm>
        </p:spPr>
        <p:txBody>
          <a:bodyPr>
            <a:noAutofit/>
          </a:bodyPr>
          <a:lstStyle/>
          <a:p>
            <a:pPr marL="342900" indent="-342900">
              <a:buFont typeface="Wingdings" panose="05000000000000000000" pitchFamily="2" charset="2"/>
              <a:buChar char="q"/>
            </a:pP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Authority Data With RDA</a:t>
            </a:r>
          </a:p>
        </p:txBody>
      </p:sp>
      <p:sp>
        <p:nvSpPr>
          <p:cNvPr id="2" name="Content Placeholder 1"/>
          <p:cNvSpPr>
            <a:spLocks noGrp="1"/>
          </p:cNvSpPr>
          <p:nvPr>
            <p:ph idx="1"/>
          </p:nvPr>
        </p:nvSpPr>
        <p:spPr>
          <a:xfrm>
            <a:off x="1800524" y="1177129"/>
            <a:ext cx="9792386" cy="714733"/>
          </a:xfrm>
        </p:spPr>
        <p:txBody>
          <a:bodyPr>
            <a:noAutofit/>
          </a:bodyPr>
          <a:lstStyle/>
          <a:p>
            <a:pPr marL="0" indent="0">
              <a:buNone/>
            </a:pPr>
            <a:r>
              <a:rPr lang="en-US" b="1" dirty="0">
                <a:solidFill>
                  <a:srgbClr val="000000"/>
                </a:solidFill>
                <a:latin typeface="Times New Roman" panose="02020603050405020304" pitchFamily="18" charset="0"/>
              </a:rPr>
              <a:t>Authority data represents the controlled access points and other information that institutions use to collocate works by a specific person, family, or corporate body, or the various editions of a title.</a:t>
            </a:r>
          </a:p>
        </p:txBody>
      </p:sp>
      <p:sp>
        <p:nvSpPr>
          <p:cNvPr id="5" name="Footer Placeholder 4">
            <a:extLst>
              <a:ext uri="{FF2B5EF4-FFF2-40B4-BE49-F238E27FC236}">
                <a16:creationId xmlns:a16="http://schemas.microsoft.com/office/drawing/2014/main" id="{D941850B-CCFE-41E2-AD26-A9B45B06ADBC}"/>
              </a:ext>
            </a:extLst>
          </p:cNvPr>
          <p:cNvSpPr>
            <a:spLocks noGrp="1"/>
          </p:cNvSpPr>
          <p:nvPr>
            <p:ph type="ftr" sz="quarter" idx="11"/>
          </p:nvPr>
        </p:nvSpPr>
        <p:spPr/>
        <p:txBody>
          <a:bodyPr/>
          <a:lstStyle/>
          <a:p>
            <a:r>
              <a:rPr lang="en-US"/>
              <a:t>MELCom 2018</a:t>
            </a:r>
          </a:p>
        </p:txBody>
      </p:sp>
      <p:sp>
        <p:nvSpPr>
          <p:cNvPr id="6" name="Slide Number Placeholder 5">
            <a:extLst>
              <a:ext uri="{FF2B5EF4-FFF2-40B4-BE49-F238E27FC236}">
                <a16:creationId xmlns:a16="http://schemas.microsoft.com/office/drawing/2014/main" id="{BAFD8D26-5C7B-4C1A-8141-D9DC5C34DBB5}"/>
              </a:ext>
            </a:extLst>
          </p:cNvPr>
          <p:cNvSpPr>
            <a:spLocks noGrp="1"/>
          </p:cNvSpPr>
          <p:nvPr>
            <p:ph type="sldNum" sz="quarter" idx="12"/>
          </p:nvPr>
        </p:nvSpPr>
        <p:spPr/>
        <p:txBody>
          <a:bodyPr/>
          <a:lstStyle/>
          <a:p>
            <a:fld id="{31890925-CC74-4507-B910-621DBC4ED881}" type="slidenum">
              <a:rPr lang="en-US" smtClean="0"/>
              <a:t>20</a:t>
            </a:fld>
            <a:endParaRPr lang="en-US"/>
          </a:p>
        </p:txBody>
      </p:sp>
      <p:sp>
        <p:nvSpPr>
          <p:cNvPr id="7" name="Rectangle 6">
            <a:extLst>
              <a:ext uri="{FF2B5EF4-FFF2-40B4-BE49-F238E27FC236}">
                <a16:creationId xmlns:a16="http://schemas.microsoft.com/office/drawing/2014/main" id="{BE5CF1D5-79D6-4ED2-91E0-D770DA3F03F7}"/>
              </a:ext>
            </a:extLst>
          </p:cNvPr>
          <p:cNvSpPr/>
          <p:nvPr/>
        </p:nvSpPr>
        <p:spPr>
          <a:xfrm>
            <a:off x="1356006" y="79507"/>
            <a:ext cx="4707265" cy="678327"/>
          </a:xfrm>
          <a:prstGeom prst="rect">
            <a:avLst/>
          </a:prstGeom>
        </p:spPr>
        <p:txBody>
          <a:bodyPr wrap="square">
            <a:spAutoFit/>
          </a:bodyPr>
          <a:lstStyle/>
          <a:p>
            <a:pPr>
              <a:lnSpc>
                <a:spcPct val="115000"/>
              </a:lnSpc>
              <a:spcAft>
                <a:spcPts val="1000"/>
              </a:spcAft>
            </a:pPr>
            <a:r>
              <a:rPr lang="en-US" sz="3600" dirty="0">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RDA Challenges…cont.</a:t>
            </a:r>
          </a:p>
        </p:txBody>
      </p:sp>
      <p:sp>
        <p:nvSpPr>
          <p:cNvPr id="8" name="Rectangle 7">
            <a:extLst>
              <a:ext uri="{FF2B5EF4-FFF2-40B4-BE49-F238E27FC236}">
                <a16:creationId xmlns:a16="http://schemas.microsoft.com/office/drawing/2014/main" id="{47B0B480-D715-412F-B949-940A349F0B46}"/>
              </a:ext>
            </a:extLst>
          </p:cNvPr>
          <p:cNvSpPr/>
          <p:nvPr/>
        </p:nvSpPr>
        <p:spPr>
          <a:xfrm>
            <a:off x="1800524" y="1891862"/>
            <a:ext cx="7772400" cy="369332"/>
          </a:xfrm>
          <a:prstGeom prst="rect">
            <a:avLst/>
          </a:prstGeom>
        </p:spPr>
        <p:txBody>
          <a:bodyPr wrap="square">
            <a:spAutoFit/>
          </a:bodyPr>
          <a:lstStyle/>
          <a:p>
            <a:r>
              <a:rPr lang="en-US" b="1" dirty="0"/>
              <a:t>Changes to MARC Format : New  Authority Fields for RDA elements</a:t>
            </a:r>
          </a:p>
        </p:txBody>
      </p:sp>
      <p:graphicFrame>
        <p:nvGraphicFramePr>
          <p:cNvPr id="9" name="Table 8">
            <a:extLst>
              <a:ext uri="{FF2B5EF4-FFF2-40B4-BE49-F238E27FC236}">
                <a16:creationId xmlns:a16="http://schemas.microsoft.com/office/drawing/2014/main" id="{4CC82D98-A631-4BEB-AECB-FA640C2A4080}"/>
              </a:ext>
            </a:extLst>
          </p:cNvPr>
          <p:cNvGraphicFramePr>
            <a:graphicFrameLocks noGrp="1"/>
          </p:cNvGraphicFramePr>
          <p:nvPr>
            <p:extLst>
              <p:ext uri="{D42A27DB-BD31-4B8C-83A1-F6EECF244321}">
                <p14:modId xmlns:p14="http://schemas.microsoft.com/office/powerpoint/2010/main" val="3273035866"/>
              </p:ext>
            </p:extLst>
          </p:nvPr>
        </p:nvGraphicFramePr>
        <p:xfrm>
          <a:off x="2388673" y="2261194"/>
          <a:ext cx="8021075" cy="4456564"/>
        </p:xfrm>
        <a:graphic>
          <a:graphicData uri="http://schemas.openxmlformats.org/drawingml/2006/table">
            <a:tbl>
              <a:tblPr firstRow="1" bandRow="1">
                <a:tableStyleId>{5C22544A-7EE6-4342-B048-85BDC9FD1C3A}</a:tableStyleId>
              </a:tblPr>
              <a:tblGrid>
                <a:gridCol w="1511559">
                  <a:extLst>
                    <a:ext uri="{9D8B030D-6E8A-4147-A177-3AD203B41FA5}">
                      <a16:colId xmlns:a16="http://schemas.microsoft.com/office/drawing/2014/main" val="154590355"/>
                    </a:ext>
                  </a:extLst>
                </a:gridCol>
                <a:gridCol w="3671526">
                  <a:extLst>
                    <a:ext uri="{9D8B030D-6E8A-4147-A177-3AD203B41FA5}">
                      <a16:colId xmlns:a16="http://schemas.microsoft.com/office/drawing/2014/main" val="3074658326"/>
                    </a:ext>
                  </a:extLst>
                </a:gridCol>
                <a:gridCol w="2837990">
                  <a:extLst>
                    <a:ext uri="{9D8B030D-6E8A-4147-A177-3AD203B41FA5}">
                      <a16:colId xmlns:a16="http://schemas.microsoft.com/office/drawing/2014/main" val="3897348013"/>
                    </a:ext>
                  </a:extLst>
                </a:gridCol>
              </a:tblGrid>
              <a:tr h="529978">
                <a:tc>
                  <a:txBody>
                    <a:bodyPr/>
                    <a:lstStyle/>
                    <a:p>
                      <a:r>
                        <a:rPr lang="en-US" sz="1800" dirty="0"/>
                        <a:t>MARC</a:t>
                      </a:r>
                      <a:r>
                        <a:rPr lang="en-US" sz="1800" baseline="0" dirty="0"/>
                        <a:t> </a:t>
                      </a:r>
                      <a:r>
                        <a:rPr lang="en-US" sz="1800" dirty="0"/>
                        <a:t>Tag</a:t>
                      </a:r>
                    </a:p>
                  </a:txBody>
                  <a:tcPr/>
                </a:tc>
                <a:tc>
                  <a:txBody>
                    <a:bodyPr/>
                    <a:lstStyle/>
                    <a:p>
                      <a:r>
                        <a:rPr lang="en-US" sz="1800" dirty="0"/>
                        <a:t>MARC label</a:t>
                      </a:r>
                    </a:p>
                  </a:txBody>
                  <a:tcPr/>
                </a:tc>
                <a:tc>
                  <a:txBody>
                    <a:bodyPr/>
                    <a:lstStyle/>
                    <a:p>
                      <a:r>
                        <a:rPr lang="en-US" sz="1800" dirty="0"/>
                        <a:t>MARC label (Arabic)</a:t>
                      </a:r>
                    </a:p>
                  </a:txBody>
                  <a:tcPr/>
                </a:tc>
                <a:extLst>
                  <a:ext uri="{0D108BD9-81ED-4DB2-BD59-A6C34878D82A}">
                    <a16:rowId xmlns:a16="http://schemas.microsoft.com/office/drawing/2014/main" val="3819343951"/>
                  </a:ext>
                </a:extLst>
              </a:tr>
              <a:tr h="440438">
                <a:tc>
                  <a:txBody>
                    <a:bodyPr/>
                    <a:lstStyle/>
                    <a:p>
                      <a:pPr marL="0" algn="l" defTabSz="457200" rtl="0" eaLnBrk="1" latinLnBrk="0" hangingPunct="1">
                        <a:buNone/>
                      </a:pPr>
                      <a:r>
                        <a:rPr lang="en-US" sz="1600" b="1" kern="1200" dirty="0">
                          <a:solidFill>
                            <a:schemeClr val="dk1"/>
                          </a:solidFill>
                          <a:latin typeface="+mn-lt"/>
                          <a:ea typeface="+mn-ea"/>
                          <a:cs typeface="+mn-cs"/>
                        </a:rPr>
                        <a:t>040 $e</a:t>
                      </a:r>
                    </a:p>
                  </a:txBody>
                  <a:tcPr/>
                </a:tc>
                <a:tc>
                  <a:txBody>
                    <a:bodyPr/>
                    <a:lstStyle/>
                    <a:p>
                      <a:pPr marL="0" algn="l" defTabSz="457200" rtl="0" eaLnBrk="1" latinLnBrk="0" hangingPunct="1">
                        <a:buNone/>
                      </a:pPr>
                      <a:r>
                        <a:rPr lang="en-US" sz="1600" b="1" kern="1200" dirty="0">
                          <a:solidFill>
                            <a:schemeClr val="dk1"/>
                          </a:solidFill>
                          <a:latin typeface="+mn-lt"/>
                          <a:ea typeface="+mn-ea"/>
                          <a:cs typeface="+mn-cs"/>
                        </a:rPr>
                        <a:t>Cataloging Source</a:t>
                      </a:r>
                    </a:p>
                  </a:txBody>
                  <a:tcPr/>
                </a:tc>
                <a:tc>
                  <a:txBody>
                    <a:bodyPr/>
                    <a:lstStyle/>
                    <a:p>
                      <a:pPr algn="r"/>
                      <a:r>
                        <a:rPr kumimoji="0" lang="ar-SA" sz="1800" b="1" kern="1200" dirty="0">
                          <a:solidFill>
                            <a:srgbClr val="FF0000"/>
                          </a:solidFill>
                          <a:latin typeface="Times New Roman" panose="02020603050405020304" pitchFamily="18" charset="0"/>
                          <a:ea typeface="+mn-ea"/>
                          <a:cs typeface="Times New Roman" panose="02020603050405020304" pitchFamily="18" charset="0"/>
                        </a:rPr>
                        <a:t>مصدر الفهرسة </a:t>
                      </a:r>
                      <a:endParaRPr kumimoji="0" lang="en-US" sz="18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244624283"/>
                  </a:ext>
                </a:extLst>
              </a:tr>
              <a:tr h="440438">
                <a:tc>
                  <a:txBody>
                    <a:bodyPr/>
                    <a:lstStyle/>
                    <a:p>
                      <a:pPr marL="0" algn="l" defTabSz="457200" rtl="0" eaLnBrk="1" latinLnBrk="0" hangingPunct="1">
                        <a:buNone/>
                      </a:pPr>
                      <a:r>
                        <a:rPr lang="en-US" sz="1600" b="1" kern="1200" dirty="0">
                          <a:solidFill>
                            <a:schemeClr val="dk1"/>
                          </a:solidFill>
                          <a:latin typeface="+mn-lt"/>
                          <a:ea typeface="+mn-ea"/>
                          <a:cs typeface="+mn-cs"/>
                        </a:rPr>
                        <a:t>046</a:t>
                      </a:r>
                    </a:p>
                  </a:txBody>
                  <a:tcPr/>
                </a:tc>
                <a:tc>
                  <a:txBody>
                    <a:bodyPr/>
                    <a:lstStyle/>
                    <a:p>
                      <a:pPr marL="0" algn="l" defTabSz="457200" rtl="0" eaLnBrk="1" latinLnBrk="0" hangingPunct="1">
                        <a:buNone/>
                      </a:pPr>
                      <a:r>
                        <a:rPr lang="en-US" sz="1600" b="1" kern="1200" dirty="0">
                          <a:solidFill>
                            <a:schemeClr val="dk1"/>
                          </a:solidFill>
                          <a:latin typeface="+mn-lt"/>
                          <a:ea typeface="+mn-ea"/>
                          <a:cs typeface="+mn-cs"/>
                        </a:rPr>
                        <a:t>Special Coded Dates</a:t>
                      </a:r>
                    </a:p>
                  </a:txBody>
                  <a:tcPr/>
                </a:tc>
                <a:tc>
                  <a:txBody>
                    <a:bodyPr/>
                    <a:lstStyle/>
                    <a:p>
                      <a:pPr algn="r"/>
                      <a:r>
                        <a:rPr kumimoji="0" lang="ar-SA" sz="1800" b="1" kern="1200" dirty="0">
                          <a:solidFill>
                            <a:srgbClr val="FF0000"/>
                          </a:solidFill>
                          <a:latin typeface="Times New Roman" panose="02020603050405020304" pitchFamily="18" charset="0"/>
                          <a:ea typeface="+mn-ea"/>
                          <a:cs typeface="Times New Roman" panose="02020603050405020304" pitchFamily="18" charset="0"/>
                        </a:rPr>
                        <a:t>تواريخ مرمزة أخرى</a:t>
                      </a:r>
                      <a:endParaRPr kumimoji="0" lang="en-US" sz="18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692109960"/>
                  </a:ext>
                </a:extLst>
              </a:tr>
              <a:tr h="510007">
                <a:tc>
                  <a:txBody>
                    <a:bodyPr/>
                    <a:lstStyle/>
                    <a:p>
                      <a:pPr marL="0" algn="l" defTabSz="457200" rtl="0" eaLnBrk="1" latinLnBrk="0" hangingPunct="1">
                        <a:buNone/>
                      </a:pPr>
                      <a:r>
                        <a:rPr lang="en-US" sz="1600" b="1" kern="1200" dirty="0">
                          <a:solidFill>
                            <a:schemeClr val="dk1"/>
                          </a:solidFill>
                          <a:latin typeface="+mn-lt"/>
                          <a:ea typeface="+mn-ea"/>
                          <a:cs typeface="+mn-cs"/>
                        </a:rPr>
                        <a:t>336</a:t>
                      </a:r>
                    </a:p>
                  </a:txBody>
                  <a:tcPr/>
                </a:tc>
                <a:tc>
                  <a:txBody>
                    <a:bodyPr/>
                    <a:lstStyle/>
                    <a:p>
                      <a:pPr marL="0" algn="l" defTabSz="457200" rtl="0" eaLnBrk="1" latinLnBrk="0" hangingPunct="1">
                        <a:buNone/>
                      </a:pPr>
                      <a:r>
                        <a:rPr lang="en-US" sz="1600" b="1" kern="1200" dirty="0">
                          <a:solidFill>
                            <a:schemeClr val="dk1"/>
                          </a:solidFill>
                          <a:latin typeface="+mn-lt"/>
                          <a:ea typeface="+mn-ea"/>
                          <a:cs typeface="+mn-cs"/>
                        </a:rPr>
                        <a:t>Content Type </a:t>
                      </a:r>
                      <a:r>
                        <a:rPr lang="en-US" sz="1600" b="1" kern="1200" dirty="0">
                          <a:solidFill>
                            <a:srgbClr val="FF0000"/>
                          </a:solidFill>
                          <a:latin typeface="+mn-lt"/>
                          <a:ea typeface="+mn-ea"/>
                          <a:cs typeface="+mn-cs"/>
                        </a:rPr>
                        <a:t>(Title or Name/title)</a:t>
                      </a:r>
                    </a:p>
                  </a:txBody>
                  <a:tcPr/>
                </a:tc>
                <a:tc>
                  <a:txBody>
                    <a:bodyPr/>
                    <a:lstStyle/>
                    <a:p>
                      <a:pPr algn="r"/>
                      <a:r>
                        <a:rPr kumimoji="0" lang="ar-SA" sz="1800" b="1" kern="1200" dirty="0">
                          <a:solidFill>
                            <a:srgbClr val="FF0000"/>
                          </a:solidFill>
                          <a:latin typeface="Times New Roman" panose="02020603050405020304" pitchFamily="18" charset="0"/>
                          <a:ea typeface="+mn-ea"/>
                          <a:cs typeface="Times New Roman" panose="02020603050405020304" pitchFamily="18" charset="0"/>
                        </a:rPr>
                        <a:t>نوع المحتوى</a:t>
                      </a:r>
                      <a:endParaRPr kumimoji="0" lang="en-US" sz="18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851387141"/>
                  </a:ext>
                </a:extLst>
              </a:tr>
              <a:tr h="632140">
                <a:tc>
                  <a:txBody>
                    <a:bodyPr/>
                    <a:lstStyle/>
                    <a:p>
                      <a:pPr marL="0" algn="l" defTabSz="457200" rtl="0" eaLnBrk="1" latinLnBrk="0" hangingPunct="1">
                        <a:buNone/>
                      </a:pPr>
                      <a:r>
                        <a:rPr lang="en-US" sz="1600" b="1" kern="1200" dirty="0">
                          <a:solidFill>
                            <a:schemeClr val="dk1"/>
                          </a:solidFill>
                          <a:latin typeface="+mn-lt"/>
                          <a:ea typeface="+mn-ea"/>
                          <a:cs typeface="+mn-cs"/>
                        </a:rPr>
                        <a:t>368 </a:t>
                      </a:r>
                    </a:p>
                  </a:txBody>
                  <a:tcPr/>
                </a:tc>
                <a:tc>
                  <a:txBody>
                    <a:bodyPr/>
                    <a:lstStyle/>
                    <a:p>
                      <a:pPr marL="0" algn="l" defTabSz="457200" rtl="0" eaLnBrk="1" latinLnBrk="0" hangingPunct="1">
                        <a:buNone/>
                      </a:pPr>
                      <a:r>
                        <a:rPr lang="en-US" sz="1600" b="1" kern="1200" dirty="0">
                          <a:solidFill>
                            <a:schemeClr val="dk1"/>
                          </a:solidFill>
                          <a:latin typeface="+mn-lt"/>
                          <a:ea typeface="+mn-ea"/>
                          <a:cs typeface="+mn-cs"/>
                        </a:rPr>
                        <a:t>Other Attributes of Person or Corporate  Body</a:t>
                      </a:r>
                    </a:p>
                  </a:txBody>
                  <a:tcPr/>
                </a:tc>
                <a:tc>
                  <a:txBody>
                    <a:bodyPr/>
                    <a:lstStyle/>
                    <a:p>
                      <a:pPr algn="r"/>
                      <a:r>
                        <a:rPr kumimoji="0" lang="ar-SA" sz="1800" b="1" kern="1200" dirty="0">
                          <a:solidFill>
                            <a:srgbClr val="FF0000"/>
                          </a:solidFill>
                          <a:latin typeface="Times New Roman" panose="02020603050405020304" pitchFamily="18" charset="0"/>
                          <a:ea typeface="+mn-ea"/>
                          <a:cs typeface="Times New Roman" panose="02020603050405020304" pitchFamily="18" charset="0"/>
                        </a:rPr>
                        <a:t>خصائص الشخص أو الهيئة الأخرى</a:t>
                      </a:r>
                      <a:endParaRPr kumimoji="0" lang="en-US" sz="18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602384773"/>
                  </a:ext>
                </a:extLst>
              </a:tr>
              <a:tr h="518847">
                <a:tc>
                  <a:txBody>
                    <a:bodyPr/>
                    <a:lstStyle/>
                    <a:p>
                      <a:pPr marL="0" algn="l" defTabSz="457200" rtl="0" eaLnBrk="1" latinLnBrk="0" hangingPunct="1">
                        <a:buNone/>
                      </a:pPr>
                      <a:r>
                        <a:rPr lang="en-US" sz="1600" b="1" kern="1200" dirty="0">
                          <a:solidFill>
                            <a:schemeClr val="dk1"/>
                          </a:solidFill>
                          <a:latin typeface="+mn-lt"/>
                          <a:ea typeface="+mn-ea"/>
                          <a:cs typeface="+mn-cs"/>
                        </a:rPr>
                        <a:t>370</a:t>
                      </a:r>
                    </a:p>
                  </a:txBody>
                  <a:tcPr/>
                </a:tc>
                <a:tc>
                  <a:txBody>
                    <a:bodyPr/>
                    <a:lstStyle/>
                    <a:p>
                      <a:pPr marL="0" algn="l" defTabSz="457200" rtl="0" eaLnBrk="1" latinLnBrk="0" hangingPunct="1">
                        <a:buNone/>
                      </a:pPr>
                      <a:r>
                        <a:rPr lang="en-US" sz="1600" b="1" kern="1200" dirty="0">
                          <a:solidFill>
                            <a:schemeClr val="dk1"/>
                          </a:solidFill>
                          <a:latin typeface="+mn-lt"/>
                          <a:ea typeface="+mn-ea"/>
                          <a:cs typeface="+mn-cs"/>
                        </a:rPr>
                        <a:t>Associated Place</a:t>
                      </a:r>
                    </a:p>
                  </a:txBody>
                  <a:tcPr/>
                </a:tc>
                <a:tc>
                  <a:txBody>
                    <a:bodyPr/>
                    <a:lstStyle/>
                    <a:p>
                      <a:pPr algn="r"/>
                      <a:r>
                        <a:rPr kumimoji="0" lang="ar-SA" sz="1800" b="1" kern="1200" dirty="0">
                          <a:solidFill>
                            <a:srgbClr val="FF0000"/>
                          </a:solidFill>
                          <a:latin typeface="Times New Roman" panose="02020603050405020304" pitchFamily="18" charset="0"/>
                          <a:ea typeface="+mn-ea"/>
                          <a:cs typeface="Times New Roman" panose="02020603050405020304" pitchFamily="18" charset="0"/>
                        </a:rPr>
                        <a:t>المكان المصاحب</a:t>
                      </a:r>
                      <a:endParaRPr kumimoji="0" lang="en-US" sz="18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667299747"/>
                  </a:ext>
                </a:extLst>
              </a:tr>
              <a:tr h="440438">
                <a:tc>
                  <a:txBody>
                    <a:bodyPr/>
                    <a:lstStyle/>
                    <a:p>
                      <a:pPr marL="0" algn="l" defTabSz="457200" rtl="0" eaLnBrk="1" latinLnBrk="0" hangingPunct="1">
                        <a:buNone/>
                      </a:pPr>
                      <a:r>
                        <a:rPr lang="en-US" sz="1600" b="1" kern="1200" dirty="0">
                          <a:solidFill>
                            <a:schemeClr val="dk1"/>
                          </a:solidFill>
                          <a:latin typeface="+mn-lt"/>
                          <a:ea typeface="+mn-ea"/>
                          <a:cs typeface="+mn-cs"/>
                        </a:rPr>
                        <a:t>371</a:t>
                      </a:r>
                    </a:p>
                  </a:txBody>
                  <a:tcPr/>
                </a:tc>
                <a:tc>
                  <a:txBody>
                    <a:bodyPr/>
                    <a:lstStyle/>
                    <a:p>
                      <a:pPr marL="0" algn="l" defTabSz="457200" rtl="0" eaLnBrk="1" latinLnBrk="0" hangingPunct="1">
                        <a:buNone/>
                      </a:pPr>
                      <a:r>
                        <a:rPr lang="en-US" sz="1600" b="1" kern="1200" dirty="0">
                          <a:solidFill>
                            <a:schemeClr val="dk1"/>
                          </a:solidFill>
                          <a:latin typeface="+mn-lt"/>
                          <a:ea typeface="+mn-ea"/>
                          <a:cs typeface="+mn-cs"/>
                        </a:rPr>
                        <a:t>Address</a:t>
                      </a:r>
                    </a:p>
                  </a:txBody>
                  <a:tcPr/>
                </a:tc>
                <a:tc>
                  <a:txBody>
                    <a:bodyPr/>
                    <a:lstStyle/>
                    <a:p>
                      <a:pPr algn="r"/>
                      <a:r>
                        <a:rPr kumimoji="0" lang="ar-SA" sz="1800" b="1" kern="1200" dirty="0">
                          <a:solidFill>
                            <a:srgbClr val="FF0000"/>
                          </a:solidFill>
                          <a:latin typeface="Times New Roman" panose="02020603050405020304" pitchFamily="18" charset="0"/>
                          <a:ea typeface="+mn-ea"/>
                          <a:cs typeface="Times New Roman" panose="02020603050405020304" pitchFamily="18" charset="0"/>
                        </a:rPr>
                        <a:t>العناوين البريدية</a:t>
                      </a:r>
                      <a:endParaRPr kumimoji="0" lang="en-US" sz="18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267234657"/>
                  </a:ext>
                </a:extLst>
              </a:tr>
              <a:tr h="472139">
                <a:tc>
                  <a:txBody>
                    <a:bodyPr/>
                    <a:lstStyle/>
                    <a:p>
                      <a:pPr marL="0" algn="l" defTabSz="457200" rtl="0" eaLnBrk="1" latinLnBrk="0" hangingPunct="1">
                        <a:buNone/>
                      </a:pPr>
                      <a:r>
                        <a:rPr lang="en-US" sz="1600" b="1" kern="1200" dirty="0">
                          <a:solidFill>
                            <a:schemeClr val="dk1"/>
                          </a:solidFill>
                          <a:latin typeface="+mn-lt"/>
                          <a:ea typeface="+mn-ea"/>
                          <a:cs typeface="+mn-cs"/>
                        </a:rPr>
                        <a:t>372</a:t>
                      </a:r>
                    </a:p>
                  </a:txBody>
                  <a:tcPr/>
                </a:tc>
                <a:tc>
                  <a:txBody>
                    <a:bodyPr/>
                    <a:lstStyle/>
                    <a:p>
                      <a:pPr marL="0" algn="l" defTabSz="457200" rtl="0" eaLnBrk="1" latinLnBrk="0" hangingPunct="1">
                        <a:buNone/>
                      </a:pPr>
                      <a:r>
                        <a:rPr lang="en-US" sz="1600" b="1" kern="1200" dirty="0">
                          <a:solidFill>
                            <a:schemeClr val="dk1"/>
                          </a:solidFill>
                          <a:latin typeface="+mn-lt"/>
                          <a:ea typeface="+mn-ea"/>
                          <a:cs typeface="+mn-cs"/>
                        </a:rPr>
                        <a:t>Field of Activity</a:t>
                      </a:r>
                    </a:p>
                  </a:txBody>
                  <a:tcPr/>
                </a:tc>
                <a:tc>
                  <a:txBody>
                    <a:bodyPr/>
                    <a:lstStyle/>
                    <a:p>
                      <a:pPr algn="r"/>
                      <a:r>
                        <a:rPr kumimoji="0" lang="ar-SA" sz="1800" b="1" kern="1200" dirty="0">
                          <a:solidFill>
                            <a:srgbClr val="FF0000"/>
                          </a:solidFill>
                          <a:latin typeface="Times New Roman" panose="02020603050405020304" pitchFamily="18" charset="0"/>
                          <a:ea typeface="+mn-ea"/>
                          <a:cs typeface="Times New Roman" panose="02020603050405020304" pitchFamily="18" charset="0"/>
                        </a:rPr>
                        <a:t>مجال النشاط</a:t>
                      </a:r>
                      <a:endParaRPr kumimoji="0" lang="en-US" sz="18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63691230"/>
                  </a:ext>
                </a:extLst>
              </a:tr>
              <a:tr h="472139">
                <a:tc>
                  <a:txBody>
                    <a:bodyPr/>
                    <a:lstStyle/>
                    <a:p>
                      <a:pPr marL="0" algn="l" defTabSz="457200" rtl="0" eaLnBrk="1" latinLnBrk="0" hangingPunct="1">
                        <a:buNone/>
                      </a:pPr>
                      <a:r>
                        <a:rPr lang="en-US" sz="1600" b="1" kern="1200" dirty="0">
                          <a:solidFill>
                            <a:schemeClr val="dk1"/>
                          </a:solidFill>
                          <a:latin typeface="+mn-lt"/>
                          <a:ea typeface="+mn-ea"/>
                          <a:cs typeface="+mn-cs"/>
                        </a:rPr>
                        <a:t>373</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mn-lt"/>
                          <a:ea typeface="+mn-ea"/>
                          <a:cs typeface="+mn-cs"/>
                        </a:rPr>
                        <a:t>Associated Group</a:t>
                      </a:r>
                    </a:p>
                  </a:txBody>
                  <a:tcPr/>
                </a:tc>
                <a:tc>
                  <a:txBody>
                    <a:bodyPr/>
                    <a:lstStyle/>
                    <a:p>
                      <a:pPr algn="r"/>
                      <a:r>
                        <a:rPr kumimoji="0" lang="ar-SA" sz="1800" b="1" kern="1200" dirty="0">
                          <a:solidFill>
                            <a:srgbClr val="FF0000"/>
                          </a:solidFill>
                          <a:latin typeface="Times New Roman" panose="02020603050405020304" pitchFamily="18" charset="0"/>
                          <a:ea typeface="+mn-ea"/>
                          <a:cs typeface="Times New Roman" panose="02020603050405020304" pitchFamily="18" charset="0"/>
                        </a:rPr>
                        <a:t>التبعية</a:t>
                      </a:r>
                      <a:endParaRPr kumimoji="0" lang="en-US" sz="18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492604998"/>
                  </a:ext>
                </a:extLst>
              </a:tr>
            </a:tbl>
          </a:graphicData>
        </a:graphic>
      </p:graphicFrame>
    </p:spTree>
    <p:extLst>
      <p:ext uri="{BB962C8B-B14F-4D97-AF65-F5344CB8AC3E}">
        <p14:creationId xmlns:p14="http://schemas.microsoft.com/office/powerpoint/2010/main" val="1407592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62605367"/>
              </p:ext>
            </p:extLst>
          </p:nvPr>
        </p:nvGraphicFramePr>
        <p:xfrm>
          <a:off x="1924050" y="1650775"/>
          <a:ext cx="8343900" cy="4582013"/>
        </p:xfrm>
        <a:graphic>
          <a:graphicData uri="http://schemas.openxmlformats.org/drawingml/2006/table">
            <a:tbl>
              <a:tblPr firstRow="1" bandRow="1">
                <a:tableStyleId>{5C22544A-7EE6-4342-B048-85BDC9FD1C3A}</a:tableStyleId>
              </a:tblPr>
              <a:tblGrid>
                <a:gridCol w="1425251">
                  <a:extLst>
                    <a:ext uri="{9D8B030D-6E8A-4147-A177-3AD203B41FA5}">
                      <a16:colId xmlns:a16="http://schemas.microsoft.com/office/drawing/2014/main" val="20000"/>
                    </a:ext>
                  </a:extLst>
                </a:gridCol>
                <a:gridCol w="4282751">
                  <a:extLst>
                    <a:ext uri="{9D8B030D-6E8A-4147-A177-3AD203B41FA5}">
                      <a16:colId xmlns:a16="http://schemas.microsoft.com/office/drawing/2014/main" val="20001"/>
                    </a:ext>
                  </a:extLst>
                </a:gridCol>
                <a:gridCol w="2635898">
                  <a:extLst>
                    <a:ext uri="{9D8B030D-6E8A-4147-A177-3AD203B41FA5}">
                      <a16:colId xmlns:a16="http://schemas.microsoft.com/office/drawing/2014/main" val="20002"/>
                    </a:ext>
                  </a:extLst>
                </a:gridCol>
              </a:tblGrid>
              <a:tr h="451945">
                <a:tc>
                  <a:txBody>
                    <a:bodyPr/>
                    <a:lstStyle/>
                    <a:p>
                      <a:r>
                        <a:rPr lang="en-US" sz="1800" dirty="0"/>
                        <a:t>MARC</a:t>
                      </a:r>
                      <a:r>
                        <a:rPr lang="en-US" sz="1800" baseline="0" dirty="0"/>
                        <a:t> </a:t>
                      </a:r>
                      <a:r>
                        <a:rPr lang="en-US" sz="1800" dirty="0"/>
                        <a:t>Tag</a:t>
                      </a:r>
                    </a:p>
                  </a:txBody>
                  <a:tcPr/>
                </a:tc>
                <a:tc>
                  <a:txBody>
                    <a:bodyPr/>
                    <a:lstStyle/>
                    <a:p>
                      <a:r>
                        <a:rPr lang="en-US" sz="1800" dirty="0"/>
                        <a:t>MARC label</a:t>
                      </a:r>
                    </a:p>
                  </a:txBody>
                  <a:tcPr/>
                </a:tc>
                <a:tc>
                  <a:txBody>
                    <a:bodyPr/>
                    <a:lstStyle/>
                    <a:p>
                      <a:r>
                        <a:rPr lang="en-US" sz="1800" dirty="0"/>
                        <a:t>MARC label (Arabic)</a:t>
                      </a:r>
                    </a:p>
                  </a:txBody>
                  <a:tcPr/>
                </a:tc>
                <a:extLst>
                  <a:ext uri="{0D108BD9-81ED-4DB2-BD59-A6C34878D82A}">
                    <a16:rowId xmlns:a16="http://schemas.microsoft.com/office/drawing/2014/main" val="10000"/>
                  </a:ext>
                </a:extLst>
              </a:tr>
              <a:tr h="445970">
                <a:tc>
                  <a:txBody>
                    <a:bodyPr/>
                    <a:lstStyle/>
                    <a:p>
                      <a:r>
                        <a:rPr lang="en-US" sz="1600" b="1" dirty="0"/>
                        <a:t>374</a:t>
                      </a:r>
                    </a:p>
                  </a:txBody>
                  <a:tcPr/>
                </a:tc>
                <a:tc>
                  <a:txBody>
                    <a:bodyPr/>
                    <a:lstStyle/>
                    <a:p>
                      <a:pPr>
                        <a:buNone/>
                      </a:pPr>
                      <a:r>
                        <a:rPr lang="en-US" sz="1600" b="1" dirty="0"/>
                        <a:t>Occupation</a:t>
                      </a:r>
                    </a:p>
                  </a:txBody>
                  <a:tcPr/>
                </a:tc>
                <a:tc>
                  <a:txBody>
                    <a:bodyPr/>
                    <a:lstStyle/>
                    <a:p>
                      <a:pPr algn="r"/>
                      <a:r>
                        <a:rPr kumimoji="0" lang="ar-SA" sz="1800" b="1" kern="1200" dirty="0">
                          <a:solidFill>
                            <a:srgbClr val="FF0000"/>
                          </a:solidFill>
                          <a:latin typeface="Times New Roman" panose="02020603050405020304" pitchFamily="18" charset="0"/>
                          <a:ea typeface="+mn-ea"/>
                          <a:cs typeface="Times New Roman" panose="02020603050405020304" pitchFamily="18" charset="0"/>
                        </a:rPr>
                        <a:t>الوظيفة</a:t>
                      </a:r>
                      <a:endParaRPr kumimoji="0" lang="en-US" sz="18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1"/>
                  </a:ext>
                </a:extLst>
              </a:tr>
              <a:tr h="445970">
                <a:tc>
                  <a:txBody>
                    <a:bodyPr/>
                    <a:lstStyle/>
                    <a:p>
                      <a:r>
                        <a:rPr lang="en-US" sz="1600" b="1" dirty="0"/>
                        <a:t>375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Gender</a:t>
                      </a:r>
                    </a:p>
                  </a:txBody>
                  <a:tcPr/>
                </a:tc>
                <a:tc>
                  <a:txBody>
                    <a:bodyPr/>
                    <a:lstStyle/>
                    <a:p>
                      <a:pPr algn="r"/>
                      <a:r>
                        <a:rPr kumimoji="0" lang="ar-SA" sz="1800" b="1" kern="1200" dirty="0">
                          <a:solidFill>
                            <a:srgbClr val="FF0000"/>
                          </a:solidFill>
                          <a:latin typeface="Times New Roman" panose="02020603050405020304" pitchFamily="18" charset="0"/>
                          <a:ea typeface="+mn-ea"/>
                          <a:cs typeface="Times New Roman" panose="02020603050405020304" pitchFamily="18" charset="0"/>
                        </a:rPr>
                        <a:t>نوع الجنس</a:t>
                      </a:r>
                      <a:endParaRPr kumimoji="0" lang="en-US" sz="18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2"/>
                  </a:ext>
                </a:extLst>
              </a:tr>
              <a:tr h="445970">
                <a:tc>
                  <a:txBody>
                    <a:bodyPr/>
                    <a:lstStyle/>
                    <a:p>
                      <a:r>
                        <a:rPr lang="en-US" sz="1600" b="1" dirty="0"/>
                        <a:t>376 </a:t>
                      </a:r>
                    </a:p>
                  </a:txBody>
                  <a:tcPr/>
                </a:tc>
                <a:tc>
                  <a:txBody>
                    <a:bodyPr/>
                    <a:lstStyle/>
                    <a:p>
                      <a:pPr>
                        <a:buNone/>
                      </a:pPr>
                      <a:r>
                        <a:rPr lang="en-US" sz="1600" b="1" dirty="0"/>
                        <a:t>Family Information</a:t>
                      </a:r>
                    </a:p>
                  </a:txBody>
                  <a:tcPr/>
                </a:tc>
                <a:tc>
                  <a:txBody>
                    <a:bodyPr/>
                    <a:lstStyle/>
                    <a:p>
                      <a:pPr algn="r"/>
                      <a:r>
                        <a:rPr kumimoji="0" lang="ar-SA" sz="1800" b="1" kern="1200" dirty="0">
                          <a:solidFill>
                            <a:srgbClr val="FF0000"/>
                          </a:solidFill>
                          <a:latin typeface="Times New Roman" panose="02020603050405020304" pitchFamily="18" charset="0"/>
                          <a:ea typeface="+mn-ea"/>
                          <a:cs typeface="Times New Roman" panose="02020603050405020304" pitchFamily="18" charset="0"/>
                        </a:rPr>
                        <a:t>معلومات الأسرة</a:t>
                      </a:r>
                      <a:endParaRPr kumimoji="0" lang="en-US" sz="18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3"/>
                  </a:ext>
                </a:extLst>
              </a:tr>
              <a:tr h="384210">
                <a:tc>
                  <a:txBody>
                    <a:bodyPr/>
                    <a:lstStyle/>
                    <a:p>
                      <a:r>
                        <a:rPr lang="en-US" sz="1600" b="1" dirty="0"/>
                        <a:t>377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Associated Language</a:t>
                      </a:r>
                    </a:p>
                  </a:txBody>
                  <a:tcPr/>
                </a:tc>
                <a:tc>
                  <a:txBody>
                    <a:bodyPr/>
                    <a:lstStyle/>
                    <a:p>
                      <a:pPr algn="r"/>
                      <a:r>
                        <a:rPr kumimoji="0" lang="ar-SA" sz="1800" b="1" kern="1200" dirty="0">
                          <a:solidFill>
                            <a:srgbClr val="FF0000"/>
                          </a:solidFill>
                          <a:latin typeface="Times New Roman" panose="02020603050405020304" pitchFamily="18" charset="0"/>
                          <a:ea typeface="+mn-ea"/>
                          <a:cs typeface="Times New Roman" panose="02020603050405020304" pitchFamily="18" charset="0"/>
                        </a:rPr>
                        <a:t>اللغة المصاحبة</a:t>
                      </a:r>
                      <a:endParaRPr kumimoji="0" lang="en-US" sz="18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4"/>
                  </a:ext>
                </a:extLst>
              </a:tr>
              <a:tr h="445970">
                <a:tc>
                  <a:txBody>
                    <a:bodyPr/>
                    <a:lstStyle/>
                    <a:p>
                      <a:r>
                        <a:rPr lang="en-US" sz="1600" b="1" dirty="0"/>
                        <a:t>378</a:t>
                      </a:r>
                    </a:p>
                  </a:txBody>
                  <a:tcPr/>
                </a:tc>
                <a:tc>
                  <a:txBody>
                    <a:bodyPr/>
                    <a:lstStyle/>
                    <a:p>
                      <a:pPr>
                        <a:buNone/>
                      </a:pPr>
                      <a:r>
                        <a:rPr lang="en-US" sz="1600" b="1" dirty="0"/>
                        <a:t>Fuller Form of Personal Name</a:t>
                      </a:r>
                    </a:p>
                  </a:txBody>
                  <a:tcPr/>
                </a:tc>
                <a:tc>
                  <a:txBody>
                    <a:bodyPr/>
                    <a:lstStyle/>
                    <a:p>
                      <a:pPr algn="r"/>
                      <a:r>
                        <a:rPr kumimoji="0" lang="ar-SA" sz="1800" b="1" kern="1200" dirty="0">
                          <a:solidFill>
                            <a:srgbClr val="FF0000"/>
                          </a:solidFill>
                          <a:latin typeface="Times New Roman" panose="02020603050405020304" pitchFamily="18" charset="0"/>
                          <a:ea typeface="+mn-ea"/>
                          <a:cs typeface="Times New Roman" panose="02020603050405020304" pitchFamily="18" charset="0"/>
                        </a:rPr>
                        <a:t>الشكل الكامل للاسم الشخصي</a:t>
                      </a:r>
                      <a:endParaRPr kumimoji="0" lang="en-US" sz="18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5"/>
                  </a:ext>
                </a:extLst>
              </a:tr>
              <a:tr h="350520">
                <a:tc>
                  <a:txBody>
                    <a:bodyPr/>
                    <a:lstStyle/>
                    <a:p>
                      <a:r>
                        <a:rPr lang="en-US" sz="1600" b="1" dirty="0"/>
                        <a:t>380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Form of work</a:t>
                      </a:r>
                    </a:p>
                  </a:txBody>
                  <a:tcPr/>
                </a:tc>
                <a:tc>
                  <a:txBody>
                    <a:bodyPr/>
                    <a:lstStyle/>
                    <a:p>
                      <a:pPr algn="r"/>
                      <a:r>
                        <a:rPr kumimoji="0" lang="ar-SA" sz="1800" b="1" kern="1200" dirty="0">
                          <a:solidFill>
                            <a:srgbClr val="FF0000"/>
                          </a:solidFill>
                          <a:latin typeface="Times New Roman" panose="02020603050405020304" pitchFamily="18" charset="0"/>
                          <a:ea typeface="+mn-ea"/>
                          <a:cs typeface="Times New Roman" panose="02020603050405020304" pitchFamily="18" charset="0"/>
                        </a:rPr>
                        <a:t>شكل العمل</a:t>
                      </a:r>
                      <a:endParaRPr kumimoji="0" lang="en-US" sz="18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6"/>
                  </a:ext>
                </a:extLst>
              </a:tr>
              <a:tr h="478069">
                <a:tc>
                  <a:txBody>
                    <a:bodyPr/>
                    <a:lstStyle/>
                    <a:p>
                      <a:r>
                        <a:rPr lang="en-US" sz="1600" b="1" dirty="0"/>
                        <a:t>381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Other Distinguishing Characteristics of Work or Expression</a:t>
                      </a:r>
                    </a:p>
                  </a:txBody>
                  <a:tcPr/>
                </a:tc>
                <a:tc>
                  <a:txBody>
                    <a:bodyPr/>
                    <a:lstStyle/>
                    <a:p>
                      <a:pPr algn="r"/>
                      <a:r>
                        <a:rPr kumimoji="0" lang="ar-SA" sz="1800" b="1" kern="1200" dirty="0">
                          <a:solidFill>
                            <a:srgbClr val="FF0000"/>
                          </a:solidFill>
                          <a:latin typeface="Times New Roman" panose="02020603050405020304" pitchFamily="18" charset="0"/>
                          <a:ea typeface="+mn-ea"/>
                          <a:cs typeface="Times New Roman" panose="02020603050405020304" pitchFamily="18" charset="0"/>
                        </a:rPr>
                        <a:t>خصائص تمييز أخرى للعمل أو التعبير</a:t>
                      </a:r>
                      <a:endParaRPr kumimoji="0" lang="en-US" sz="18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7"/>
                  </a:ext>
                </a:extLst>
              </a:tr>
              <a:tr h="478069">
                <a:tc>
                  <a:txBody>
                    <a:bodyPr/>
                    <a:lstStyle/>
                    <a:p>
                      <a:r>
                        <a:rPr lang="en-US" sz="1600" b="1" dirty="0"/>
                        <a:t>382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Medium of Performance</a:t>
                      </a:r>
                    </a:p>
                  </a:txBody>
                  <a:tcPr/>
                </a:tc>
                <a:tc>
                  <a:txBody>
                    <a:bodyPr/>
                    <a:lstStyle/>
                    <a:p>
                      <a:pPr algn="r"/>
                      <a:r>
                        <a:rPr kumimoji="0" lang="ar-SA" sz="1800" b="1" kern="1200" dirty="0">
                          <a:solidFill>
                            <a:srgbClr val="FF0000"/>
                          </a:solidFill>
                          <a:latin typeface="Times New Roman" panose="02020603050405020304" pitchFamily="18" charset="0"/>
                          <a:ea typeface="+mn-ea"/>
                          <a:cs typeface="Times New Roman" panose="02020603050405020304" pitchFamily="18" charset="0"/>
                        </a:rPr>
                        <a:t>وسيط الأداء</a:t>
                      </a:r>
                      <a:endParaRPr kumimoji="0" lang="en-US" sz="18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8"/>
                  </a:ext>
                </a:extLst>
              </a:tr>
              <a:tr h="478069">
                <a:tc>
                  <a:txBody>
                    <a:bodyPr/>
                    <a:lstStyle/>
                    <a:p>
                      <a:r>
                        <a:rPr lang="en-US" sz="1600" b="1" dirty="0"/>
                        <a:t>383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Numeric Designation of a Musical Work </a:t>
                      </a:r>
                    </a:p>
                  </a:txBody>
                  <a:tcPr/>
                </a:tc>
                <a:tc>
                  <a:txBody>
                    <a:bodyPr/>
                    <a:lstStyle/>
                    <a:p>
                      <a:pPr algn="r"/>
                      <a:r>
                        <a:rPr kumimoji="0" lang="ar-SA" sz="1800" b="1" kern="1200" dirty="0">
                          <a:solidFill>
                            <a:srgbClr val="FF0000"/>
                          </a:solidFill>
                          <a:latin typeface="Times New Roman" panose="02020603050405020304" pitchFamily="18" charset="0"/>
                          <a:ea typeface="+mn-ea"/>
                          <a:cs typeface="Times New Roman" panose="02020603050405020304" pitchFamily="18" charset="0"/>
                        </a:rPr>
                        <a:t>تسمية عددية لعمل موسيقي</a:t>
                      </a:r>
                      <a:endParaRPr kumimoji="0" lang="en-US" sz="18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9"/>
                  </a:ext>
                </a:extLst>
              </a:tr>
            </a:tbl>
          </a:graphicData>
        </a:graphic>
      </p:graphicFrame>
      <p:sp>
        <p:nvSpPr>
          <p:cNvPr id="5" name="Rectangle 4"/>
          <p:cNvSpPr/>
          <p:nvPr/>
        </p:nvSpPr>
        <p:spPr>
          <a:xfrm>
            <a:off x="2209800" y="1281443"/>
            <a:ext cx="7772400" cy="369332"/>
          </a:xfrm>
          <a:prstGeom prst="rect">
            <a:avLst/>
          </a:prstGeom>
        </p:spPr>
        <p:txBody>
          <a:bodyPr wrap="square">
            <a:spAutoFit/>
          </a:bodyPr>
          <a:lstStyle/>
          <a:p>
            <a:r>
              <a:rPr lang="en-US" b="1" dirty="0"/>
              <a:t>Continue -- New  Authority Fields for RDA elements</a:t>
            </a:r>
          </a:p>
        </p:txBody>
      </p:sp>
      <p:sp>
        <p:nvSpPr>
          <p:cNvPr id="6" name="Footer Placeholder 5">
            <a:extLst>
              <a:ext uri="{FF2B5EF4-FFF2-40B4-BE49-F238E27FC236}">
                <a16:creationId xmlns:a16="http://schemas.microsoft.com/office/drawing/2014/main" id="{3B7D00B7-18D6-43A9-9172-A18DE4B5E881}"/>
              </a:ext>
            </a:extLst>
          </p:cNvPr>
          <p:cNvSpPr>
            <a:spLocks noGrp="1"/>
          </p:cNvSpPr>
          <p:nvPr>
            <p:ph type="ftr" sz="quarter" idx="11"/>
          </p:nvPr>
        </p:nvSpPr>
        <p:spPr/>
        <p:txBody>
          <a:bodyPr/>
          <a:lstStyle/>
          <a:p>
            <a:r>
              <a:rPr lang="en-US"/>
              <a:t>MELCom 2018</a:t>
            </a:r>
          </a:p>
        </p:txBody>
      </p:sp>
      <p:sp>
        <p:nvSpPr>
          <p:cNvPr id="7" name="Slide Number Placeholder 6">
            <a:extLst>
              <a:ext uri="{FF2B5EF4-FFF2-40B4-BE49-F238E27FC236}">
                <a16:creationId xmlns:a16="http://schemas.microsoft.com/office/drawing/2014/main" id="{4F05A4B5-22AB-4947-A99D-97FE63242DE8}"/>
              </a:ext>
            </a:extLst>
          </p:cNvPr>
          <p:cNvSpPr>
            <a:spLocks noGrp="1"/>
          </p:cNvSpPr>
          <p:nvPr>
            <p:ph type="sldNum" sz="quarter" idx="12"/>
          </p:nvPr>
        </p:nvSpPr>
        <p:spPr/>
        <p:txBody>
          <a:bodyPr/>
          <a:lstStyle/>
          <a:p>
            <a:fld id="{31890925-CC74-4507-B910-621DBC4ED881}" type="slidenum">
              <a:rPr lang="en-US" smtClean="0"/>
              <a:t>21</a:t>
            </a:fld>
            <a:endParaRPr lang="en-US"/>
          </a:p>
        </p:txBody>
      </p:sp>
      <p:sp>
        <p:nvSpPr>
          <p:cNvPr id="10" name="Title 2">
            <a:extLst>
              <a:ext uri="{FF2B5EF4-FFF2-40B4-BE49-F238E27FC236}">
                <a16:creationId xmlns:a16="http://schemas.microsoft.com/office/drawing/2014/main" id="{791B17F8-0AE2-4AB9-9532-C99398D25ED8}"/>
              </a:ext>
            </a:extLst>
          </p:cNvPr>
          <p:cNvSpPr>
            <a:spLocks noGrp="1"/>
          </p:cNvSpPr>
          <p:nvPr>
            <p:ph type="title"/>
          </p:nvPr>
        </p:nvSpPr>
        <p:spPr>
          <a:xfrm>
            <a:off x="2209800" y="818968"/>
            <a:ext cx="8183880" cy="462475"/>
          </a:xfrm>
        </p:spPr>
        <p:txBody>
          <a:bodyPr>
            <a:noAutofit/>
          </a:bodyPr>
          <a:lstStyle/>
          <a:p>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Authority Data With RDA…cont.</a:t>
            </a:r>
          </a:p>
        </p:txBody>
      </p:sp>
      <p:sp>
        <p:nvSpPr>
          <p:cNvPr id="11" name="Rectangle 10">
            <a:extLst>
              <a:ext uri="{FF2B5EF4-FFF2-40B4-BE49-F238E27FC236}">
                <a16:creationId xmlns:a16="http://schemas.microsoft.com/office/drawing/2014/main" id="{473DDE94-7A1F-4FB4-BA3D-37E14A793153}"/>
              </a:ext>
            </a:extLst>
          </p:cNvPr>
          <p:cNvSpPr/>
          <p:nvPr/>
        </p:nvSpPr>
        <p:spPr>
          <a:xfrm>
            <a:off x="1700849" y="109455"/>
            <a:ext cx="4707265" cy="678327"/>
          </a:xfrm>
          <a:prstGeom prst="rect">
            <a:avLst/>
          </a:prstGeom>
        </p:spPr>
        <p:txBody>
          <a:bodyPr wrap="square">
            <a:spAutoFit/>
          </a:bodyPr>
          <a:lstStyle/>
          <a:p>
            <a:pPr>
              <a:lnSpc>
                <a:spcPct val="115000"/>
              </a:lnSpc>
              <a:spcAft>
                <a:spcPts val="1000"/>
              </a:spcAft>
            </a:pPr>
            <a:r>
              <a:rPr lang="en-US" sz="3600" dirty="0">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RDA Challenges…cont.</a:t>
            </a:r>
          </a:p>
        </p:txBody>
      </p:sp>
    </p:spTree>
    <p:extLst>
      <p:ext uri="{BB962C8B-B14F-4D97-AF65-F5344CB8AC3E}">
        <p14:creationId xmlns:p14="http://schemas.microsoft.com/office/powerpoint/2010/main" val="2680386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95744E-30CE-4D5C-8790-84903CF00633}"/>
              </a:ext>
            </a:extLst>
          </p:cNvPr>
          <p:cNvSpPr/>
          <p:nvPr/>
        </p:nvSpPr>
        <p:spPr>
          <a:xfrm>
            <a:off x="2598115" y="1813357"/>
            <a:ext cx="7619998" cy="4278094"/>
          </a:xfrm>
          <a:prstGeom prst="rect">
            <a:avLst/>
          </a:prstGeom>
        </p:spPr>
        <p:txBody>
          <a:bodyPr wrap="square">
            <a:spAutoFit/>
          </a:bodyPr>
          <a:lstStyle/>
          <a:p>
            <a:pPr marL="285750" lvl="0" indent="-285750">
              <a:lnSpc>
                <a:spcPct val="115000"/>
              </a:lnSpc>
              <a:buFont typeface="Wingdings" panose="05000000000000000000" pitchFamily="2" charset="2"/>
              <a:buChar char="q"/>
            </a:pPr>
            <a:r>
              <a:rPr lang="en-US" sz="2000" dirty="0">
                <a:solidFill>
                  <a:srgbClr val="000000"/>
                </a:solidFill>
                <a:latin typeface="Times New Roman" panose="02020603050405020304" pitchFamily="18" charset="0"/>
              </a:rPr>
              <a:t>Creating Authority records is very time consuming (So many details)</a:t>
            </a:r>
          </a:p>
          <a:p>
            <a:pPr marL="285750" indent="-285750">
              <a:buFont typeface="Wingdings" panose="05000000000000000000" pitchFamily="2" charset="2"/>
              <a:buChar char="q"/>
            </a:pPr>
            <a:r>
              <a:rPr lang="en-US" sz="2000" dirty="0">
                <a:solidFill>
                  <a:srgbClr val="000000"/>
                </a:solidFill>
                <a:latin typeface="Times New Roman" panose="02020603050405020304" pitchFamily="18" charset="0"/>
              </a:rPr>
              <a:t>Lack of information about authors in Arabic publications to fill the newly added fields such as:</a:t>
            </a:r>
          </a:p>
          <a:p>
            <a:pPr marL="742950" lvl="1" indent="-285750">
              <a:buFont typeface="Wingdings" panose="05000000000000000000" pitchFamily="2" charset="2"/>
              <a:buChar char="§"/>
            </a:pPr>
            <a:r>
              <a:rPr lang="en-US" sz="2000" dirty="0">
                <a:solidFill>
                  <a:srgbClr val="000000"/>
                </a:solidFill>
                <a:latin typeface="Times New Roman" panose="02020603050405020304" pitchFamily="18" charset="0"/>
              </a:rPr>
              <a:t>Preferred name</a:t>
            </a:r>
          </a:p>
          <a:p>
            <a:pPr marL="742950" lvl="1" indent="-285750">
              <a:buFont typeface="Wingdings" panose="05000000000000000000" pitchFamily="2" charset="2"/>
              <a:buChar char="§"/>
            </a:pPr>
            <a:r>
              <a:rPr lang="en-US" sz="2000" dirty="0">
                <a:solidFill>
                  <a:srgbClr val="000000"/>
                </a:solidFill>
                <a:latin typeface="Times New Roman" panose="02020603050405020304" pitchFamily="18" charset="0"/>
              </a:rPr>
              <a:t>Date of birth / date of death / period of activity</a:t>
            </a:r>
          </a:p>
          <a:p>
            <a:pPr marL="742950" lvl="1" indent="-285750">
              <a:buFont typeface="Wingdings" panose="05000000000000000000" pitchFamily="2" charset="2"/>
              <a:buChar char="§"/>
            </a:pPr>
            <a:r>
              <a:rPr lang="en-US" sz="2000" dirty="0">
                <a:solidFill>
                  <a:srgbClr val="000000"/>
                </a:solidFill>
                <a:latin typeface="Times New Roman" panose="02020603050405020304" pitchFamily="18" charset="0"/>
              </a:rPr>
              <a:t>Title of the person</a:t>
            </a:r>
          </a:p>
          <a:p>
            <a:pPr marL="742950" lvl="1" indent="-285750">
              <a:buFont typeface="Wingdings" panose="05000000000000000000" pitchFamily="2" charset="2"/>
              <a:buChar char="§"/>
            </a:pPr>
            <a:r>
              <a:rPr lang="en-US" sz="2000" dirty="0">
                <a:solidFill>
                  <a:srgbClr val="000000"/>
                </a:solidFill>
                <a:latin typeface="Times New Roman" panose="02020603050405020304" pitchFamily="18" charset="0"/>
              </a:rPr>
              <a:t>Fuller form of name</a:t>
            </a:r>
          </a:p>
          <a:p>
            <a:pPr marL="742950" lvl="1" indent="-285750">
              <a:buFont typeface="Wingdings" panose="05000000000000000000" pitchFamily="2" charset="2"/>
              <a:buChar char="§"/>
            </a:pPr>
            <a:r>
              <a:rPr lang="en-US" sz="2000" dirty="0">
                <a:solidFill>
                  <a:srgbClr val="000000"/>
                </a:solidFill>
                <a:latin typeface="Times New Roman" panose="02020603050405020304" pitchFamily="18" charset="0"/>
              </a:rPr>
              <a:t>Other designation</a:t>
            </a:r>
          </a:p>
          <a:p>
            <a:pPr marL="742950" lvl="1" indent="-285750">
              <a:buFont typeface="Wingdings" panose="05000000000000000000" pitchFamily="2" charset="2"/>
              <a:buChar char="§"/>
            </a:pPr>
            <a:r>
              <a:rPr lang="en-US" sz="2000" dirty="0">
                <a:solidFill>
                  <a:srgbClr val="000000"/>
                </a:solidFill>
                <a:latin typeface="Times New Roman" panose="02020603050405020304" pitchFamily="18" charset="0"/>
              </a:rPr>
              <a:t>Profession or occupation</a:t>
            </a:r>
          </a:p>
          <a:p>
            <a:pPr marL="742950" lvl="1" indent="-285750">
              <a:buFont typeface="Wingdings" panose="05000000000000000000" pitchFamily="2" charset="2"/>
              <a:buChar char="§"/>
            </a:pPr>
            <a:r>
              <a:rPr lang="en-US" sz="2000" dirty="0">
                <a:solidFill>
                  <a:srgbClr val="000000"/>
                </a:solidFill>
                <a:latin typeface="Times New Roman" panose="02020603050405020304" pitchFamily="18" charset="0"/>
              </a:rPr>
              <a:t>Family information  </a:t>
            </a:r>
          </a:p>
          <a:p>
            <a:pPr marL="285750" marR="0" lvl="0" indent="-285750">
              <a:lnSpc>
                <a:spcPct val="115000"/>
              </a:lnSpc>
              <a:spcBef>
                <a:spcPts val="0"/>
              </a:spcBef>
              <a:spcAft>
                <a:spcPts val="0"/>
              </a:spcAft>
              <a:buFont typeface="Wingdings" panose="05000000000000000000" pitchFamily="2" charset="2"/>
              <a:buChar char="q"/>
            </a:pPr>
            <a:r>
              <a:rPr lang="en-US" sz="2000" dirty="0">
                <a:solidFill>
                  <a:srgbClr val="000000"/>
                </a:solidFill>
                <a:latin typeface="Times New Roman" panose="02020603050405020304" pitchFamily="18" charset="0"/>
              </a:rPr>
              <a:t>For every bibliographic record created, associate authority records should be created based on the number of access points in the bibliographic record.</a:t>
            </a:r>
          </a:p>
        </p:txBody>
      </p:sp>
      <p:sp>
        <p:nvSpPr>
          <p:cNvPr id="6" name="Footer Placeholder 5">
            <a:extLst>
              <a:ext uri="{FF2B5EF4-FFF2-40B4-BE49-F238E27FC236}">
                <a16:creationId xmlns:a16="http://schemas.microsoft.com/office/drawing/2014/main" id="{90677137-BDDA-42CF-B2EF-24435621C0FE}"/>
              </a:ext>
            </a:extLst>
          </p:cNvPr>
          <p:cNvSpPr>
            <a:spLocks noGrp="1"/>
          </p:cNvSpPr>
          <p:nvPr>
            <p:ph type="ftr" sz="quarter" idx="11"/>
          </p:nvPr>
        </p:nvSpPr>
        <p:spPr/>
        <p:txBody>
          <a:bodyPr/>
          <a:lstStyle/>
          <a:p>
            <a:r>
              <a:rPr lang="en-US"/>
              <a:t>MELCom 2018</a:t>
            </a:r>
          </a:p>
        </p:txBody>
      </p:sp>
      <p:sp>
        <p:nvSpPr>
          <p:cNvPr id="7" name="Slide Number Placeholder 6">
            <a:extLst>
              <a:ext uri="{FF2B5EF4-FFF2-40B4-BE49-F238E27FC236}">
                <a16:creationId xmlns:a16="http://schemas.microsoft.com/office/drawing/2014/main" id="{546535D7-CCD1-4B6F-80EE-BEC75C7D8AD1}"/>
              </a:ext>
            </a:extLst>
          </p:cNvPr>
          <p:cNvSpPr>
            <a:spLocks noGrp="1"/>
          </p:cNvSpPr>
          <p:nvPr>
            <p:ph type="sldNum" sz="quarter" idx="12"/>
          </p:nvPr>
        </p:nvSpPr>
        <p:spPr/>
        <p:txBody>
          <a:bodyPr/>
          <a:lstStyle/>
          <a:p>
            <a:fld id="{31890925-CC74-4507-B910-621DBC4ED881}" type="slidenum">
              <a:rPr lang="en-US" smtClean="0"/>
              <a:t>22</a:t>
            </a:fld>
            <a:endParaRPr lang="en-US"/>
          </a:p>
        </p:txBody>
      </p:sp>
      <p:sp>
        <p:nvSpPr>
          <p:cNvPr id="9" name="Title 2">
            <a:extLst>
              <a:ext uri="{FF2B5EF4-FFF2-40B4-BE49-F238E27FC236}">
                <a16:creationId xmlns:a16="http://schemas.microsoft.com/office/drawing/2014/main" id="{CE5C8711-F94B-439C-920A-861544495155}"/>
              </a:ext>
            </a:extLst>
          </p:cNvPr>
          <p:cNvSpPr txBox="1">
            <a:spLocks/>
          </p:cNvSpPr>
          <p:nvPr/>
        </p:nvSpPr>
        <p:spPr>
          <a:xfrm>
            <a:off x="2004060" y="970344"/>
            <a:ext cx="8183880" cy="462475"/>
          </a:xfrm>
          <a:prstGeom prst="rect">
            <a:avLst/>
          </a:prstGeom>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Authority Data With RDA…cont.</a:t>
            </a:r>
          </a:p>
        </p:txBody>
      </p:sp>
      <p:sp>
        <p:nvSpPr>
          <p:cNvPr id="10" name="Rectangle 9">
            <a:extLst>
              <a:ext uri="{FF2B5EF4-FFF2-40B4-BE49-F238E27FC236}">
                <a16:creationId xmlns:a16="http://schemas.microsoft.com/office/drawing/2014/main" id="{88ECAD33-7039-497C-B024-931F31737C3E}"/>
              </a:ext>
            </a:extLst>
          </p:cNvPr>
          <p:cNvSpPr/>
          <p:nvPr/>
        </p:nvSpPr>
        <p:spPr>
          <a:xfrm>
            <a:off x="1700849" y="109455"/>
            <a:ext cx="4707265" cy="678327"/>
          </a:xfrm>
          <a:prstGeom prst="rect">
            <a:avLst/>
          </a:prstGeom>
        </p:spPr>
        <p:txBody>
          <a:bodyPr wrap="square">
            <a:spAutoFit/>
          </a:bodyPr>
          <a:lstStyle/>
          <a:p>
            <a:pPr>
              <a:lnSpc>
                <a:spcPct val="115000"/>
              </a:lnSpc>
              <a:spcAft>
                <a:spcPts val="1000"/>
              </a:spcAft>
            </a:pPr>
            <a:r>
              <a:rPr lang="en-US" sz="3600" dirty="0">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RDA Challenges…cont.</a:t>
            </a:r>
          </a:p>
        </p:txBody>
      </p:sp>
    </p:spTree>
    <p:extLst>
      <p:ext uri="{BB962C8B-B14F-4D97-AF65-F5344CB8AC3E}">
        <p14:creationId xmlns:p14="http://schemas.microsoft.com/office/powerpoint/2010/main" val="26227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A53ECA8-3D13-4AC3-8BC6-909BD77D8019}"/>
              </a:ext>
            </a:extLst>
          </p:cNvPr>
          <p:cNvSpPr>
            <a:spLocks noGrp="1"/>
          </p:cNvSpPr>
          <p:nvPr>
            <p:ph type="ftr" sz="quarter" idx="11"/>
          </p:nvPr>
        </p:nvSpPr>
        <p:spPr/>
        <p:txBody>
          <a:bodyPr/>
          <a:lstStyle/>
          <a:p>
            <a:r>
              <a:rPr lang="en-US"/>
              <a:t>MELCom 2018</a:t>
            </a:r>
          </a:p>
        </p:txBody>
      </p:sp>
      <p:sp>
        <p:nvSpPr>
          <p:cNvPr id="3" name="Slide Number Placeholder 2">
            <a:extLst>
              <a:ext uri="{FF2B5EF4-FFF2-40B4-BE49-F238E27FC236}">
                <a16:creationId xmlns:a16="http://schemas.microsoft.com/office/drawing/2014/main" id="{B0BD31CC-7E83-4DB6-925F-13F91F32A3D5}"/>
              </a:ext>
            </a:extLst>
          </p:cNvPr>
          <p:cNvSpPr>
            <a:spLocks noGrp="1"/>
          </p:cNvSpPr>
          <p:nvPr>
            <p:ph type="sldNum" sz="quarter" idx="12"/>
          </p:nvPr>
        </p:nvSpPr>
        <p:spPr/>
        <p:txBody>
          <a:bodyPr/>
          <a:lstStyle/>
          <a:p>
            <a:fld id="{31890925-CC74-4507-B910-621DBC4ED881}" type="slidenum">
              <a:rPr lang="en-US" smtClean="0"/>
              <a:t>23</a:t>
            </a:fld>
            <a:endParaRPr lang="en-US"/>
          </a:p>
        </p:txBody>
      </p:sp>
      <p:sp>
        <p:nvSpPr>
          <p:cNvPr id="4" name="Rectangle 1">
            <a:extLst>
              <a:ext uri="{FF2B5EF4-FFF2-40B4-BE49-F238E27FC236}">
                <a16:creationId xmlns:a16="http://schemas.microsoft.com/office/drawing/2014/main" id="{D22BF5D0-DCFE-46DE-B590-CD4E50B496D9}"/>
              </a:ext>
            </a:extLst>
          </p:cNvPr>
          <p:cNvSpPr>
            <a:spLocks noChangeArrowheads="1"/>
          </p:cNvSpPr>
          <p:nvPr/>
        </p:nvSpPr>
        <p:spPr bwMode="auto">
          <a:xfrm>
            <a:off x="1576822" y="566678"/>
            <a:ext cx="9644777" cy="5724644"/>
          </a:xfrm>
          <a:prstGeom prst="rect">
            <a:avLst/>
          </a:prstGeom>
          <a:solidFill>
            <a:schemeClr val="bg2"/>
          </a:solidFill>
          <a:ln>
            <a:solidFill>
              <a:schemeClr val="accent6">
                <a:lumMod val="75000"/>
              </a:schemeClr>
            </a:solidFill>
          </a:ln>
          <a:effectLst>
            <a:glow rad="101600">
              <a:schemeClr val="accent5">
                <a:satMod val="175000"/>
                <a:alpha val="40000"/>
              </a:schemeClr>
            </a:glow>
          </a:effectLst>
        </p:spPr>
        <p:txBody>
          <a:bodyPr vert="horz" wrap="square" lIns="0" tIns="0" rIns="0" bIns="0" numCol="1" anchor="ctr" anchorCtr="0" compatLnSpc="1">
            <a:prstTxWarp prst="textNoShape">
              <a:avLst/>
            </a:prstTxWarp>
            <a:spAutoFit/>
          </a:bodyPr>
          <a:lstStyle>
            <a:lvl1pPr indent="28575"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LEADER 00000cam  2200529Ii 4500 </a:t>
            </a:r>
            <a:endParaRPr kumimoji="0" lang="en-US" altLang="en-US" sz="1200" b="1" i="0" u="none" strike="noStrike" cap="none" normalizeH="0" baseline="0" dirty="0">
              <a:ln>
                <a:noFill/>
              </a:ln>
              <a:solidFill>
                <a:schemeClr val="tx1"/>
              </a:solidFill>
              <a:effectLst/>
              <a:latin typeface="David" panose="020E0502060401010101" pitchFamily="34" charset="-79"/>
              <a:cs typeface="David" panose="020E0502060401010101" pitchFamily="34" charset="-79"/>
            </a:endParaRPr>
          </a:p>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008    920826s2001    jo h     b    001 0 </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ara</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d </a:t>
            </a:r>
            <a:endParaRPr kumimoji="0" lang="en-US" altLang="en-US" sz="1200" b="1" i="0" u="none" strike="noStrike" cap="none" normalizeH="0" baseline="0" dirty="0">
              <a:ln>
                <a:noFill/>
              </a:ln>
              <a:solidFill>
                <a:schemeClr val="tx1"/>
              </a:solidFill>
              <a:effectLst/>
              <a:latin typeface="David" panose="020E0502060401010101" pitchFamily="34" charset="-79"/>
              <a:cs typeface="David" panose="020E0502060401010101" pitchFamily="34" charset="-79"/>
            </a:endParaRPr>
          </a:p>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020    9789957001544 </a:t>
            </a:r>
            <a:endParaRPr kumimoji="0" lang="en-US" altLang="en-US" sz="1200" b="1" i="0" u="none" strike="noStrike" cap="none" normalizeH="0" baseline="0" dirty="0">
              <a:ln>
                <a:noFill/>
              </a:ln>
              <a:solidFill>
                <a:schemeClr val="tx1"/>
              </a:solidFill>
              <a:effectLst/>
              <a:latin typeface="David" panose="020E0502060401010101" pitchFamily="34" charset="-79"/>
              <a:cs typeface="David" panose="020E0502060401010101" pitchFamily="34" charset="-79"/>
            </a:endParaRPr>
          </a:p>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040    </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ZAQ|bara|cZAQ|erda</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t>
            </a:r>
            <a:endParaRPr kumimoji="0" lang="en-US" altLang="en-US" sz="1200" b="1" i="0" u="none" strike="noStrike" cap="none" normalizeH="0" baseline="0" dirty="0">
              <a:ln>
                <a:noFill/>
              </a:ln>
              <a:solidFill>
                <a:schemeClr val="tx1"/>
              </a:solidFill>
              <a:effectLst/>
              <a:latin typeface="David" panose="020E0502060401010101" pitchFamily="34" charset="-79"/>
              <a:cs typeface="David" panose="020E0502060401010101" pitchFamily="34" charset="-79"/>
            </a:endParaRPr>
          </a:p>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043    ma----- </a:t>
            </a:r>
            <a:endParaRPr kumimoji="0" lang="en-US" altLang="en-US" sz="1200" b="1" i="0" u="none" strike="noStrike" cap="none" normalizeH="0" baseline="0" dirty="0">
              <a:ln>
                <a:noFill/>
              </a:ln>
              <a:solidFill>
                <a:schemeClr val="tx1"/>
              </a:solidFill>
              <a:effectLst/>
              <a:latin typeface="David" panose="020E0502060401010101" pitchFamily="34" charset="-79"/>
              <a:cs typeface="David" panose="020E0502060401010101" pitchFamily="34" charset="-79"/>
            </a:endParaRPr>
          </a:p>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050  4 BL1695|b.I256 2001 </a:t>
            </a:r>
            <a:endParaRPr kumimoji="0" lang="en-US" altLang="en-US" sz="1200" b="1" i="0" u="none" strike="noStrike" cap="none" normalizeH="0" baseline="0" dirty="0">
              <a:ln>
                <a:noFill/>
              </a:ln>
              <a:solidFill>
                <a:schemeClr val="tx1"/>
              </a:solidFill>
              <a:effectLst/>
              <a:latin typeface="David" panose="020E0502060401010101" pitchFamily="34" charset="-79"/>
              <a:cs typeface="David" panose="020E0502060401010101" pitchFamily="34" charset="-79"/>
            </a:endParaRPr>
          </a:p>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100 1  |6880-01|aIbn </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Maʻn</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Ḥusayn</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ibn </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Fakhr</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al-Dīn,|d-1697 or 1698.</a:t>
            </a:r>
            <a:endParaRPr kumimoji="0" lang="en-US" altLang="en-US" sz="1200" b="1" i="0" u="none" strike="noStrike" cap="none" normalizeH="0" baseline="0" dirty="0">
              <a:ln>
                <a:noFill/>
              </a:ln>
              <a:solidFill>
                <a:schemeClr val="tx1"/>
              </a:solidFill>
              <a:effectLst/>
              <a:latin typeface="David" panose="020E0502060401010101" pitchFamily="34" charset="-79"/>
              <a:cs typeface="David" panose="020E0502060401010101" pitchFamily="34" charset="-79"/>
            </a:endParaRPr>
          </a:p>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240 10 |6880-02|aTamyīz </a:t>
            </a:r>
            <a:endParaRPr kumimoji="0" lang="en-US" altLang="en-US" sz="1200" b="1" i="0" u="none" strike="noStrike" cap="none" normalizeH="0" baseline="0" dirty="0">
              <a:ln>
                <a:noFill/>
              </a:ln>
              <a:solidFill>
                <a:schemeClr val="tx1"/>
              </a:solidFill>
              <a:effectLst/>
              <a:latin typeface="David" panose="020E0502060401010101" pitchFamily="34" charset="-79"/>
              <a:cs typeface="David" panose="020E0502060401010101" pitchFamily="34" charset="-79"/>
            </a:endParaRPr>
          </a:p>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245 10 |6880-03|aKitāb al-</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Tamyīz</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cḤusayn</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ibn </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Fakhr</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al-</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Dīn</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ibn </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Qarqamās</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al- </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Maʻnī</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al-</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maʻrūf</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bi-Ibn </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Maʻn</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 </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dirāsat</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wa</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taḥqīq</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Muḥammad</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ʻAdnān</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al-</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Bakhīt</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Nūfān</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al-</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Ḥammūd</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al- </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Sawārīyah</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t>
            </a:r>
            <a:endParaRPr kumimoji="0" lang="en-US" altLang="en-US" sz="1200" b="1" i="0" u="none" strike="noStrike" cap="none" normalizeH="0" baseline="0" dirty="0">
              <a:ln>
                <a:noFill/>
              </a:ln>
              <a:solidFill>
                <a:schemeClr val="tx1"/>
              </a:solidFill>
              <a:effectLst/>
              <a:latin typeface="David" panose="020E0502060401010101" pitchFamily="34" charset="-79"/>
              <a:cs typeface="David" panose="020E0502060401010101" pitchFamily="34" charset="-79"/>
            </a:endParaRPr>
          </a:p>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250    |6880-04|aal-Ṭabʻah 1 al-</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ʻArabīyah</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t>
            </a:r>
            <a:endParaRPr kumimoji="0" lang="en-US" altLang="en-US" sz="1200" b="1" i="0" u="none" strike="noStrike" cap="none" normalizeH="0" baseline="0" dirty="0">
              <a:ln>
                <a:noFill/>
              </a:ln>
              <a:solidFill>
                <a:schemeClr val="tx1"/>
              </a:solidFill>
              <a:effectLst/>
              <a:latin typeface="David" panose="020E0502060401010101" pitchFamily="34" charset="-79"/>
              <a:cs typeface="David" panose="020E0502060401010101" pitchFamily="34" charset="-79"/>
            </a:endParaRPr>
          </a:p>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260    |6880-05|aʻAmmān, al-</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Urdun</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bDār</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al-</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Shurūq</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bMuʼassasat</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al-</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Turāth</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al-Durzī,|c2001. </a:t>
            </a:r>
            <a:endParaRPr kumimoji="0" lang="en-US" altLang="en-US" sz="1200" b="1" i="0" u="none" strike="noStrike" cap="none" normalizeH="0" baseline="0" dirty="0">
              <a:ln>
                <a:noFill/>
              </a:ln>
              <a:solidFill>
                <a:schemeClr val="tx1"/>
              </a:solidFill>
              <a:effectLst/>
              <a:latin typeface="David" panose="020E0502060401010101" pitchFamily="34" charset="-79"/>
              <a:cs typeface="David" panose="020E0502060401010101" pitchFamily="34" charset="-79"/>
            </a:endParaRPr>
          </a:p>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300    |6880-06|a556 pages :|</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bfacsimiles</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;|c24 cm </a:t>
            </a:r>
            <a:endParaRPr kumimoji="0" lang="en-US" altLang="en-US" sz="1200" b="1" i="0" u="none" strike="noStrike" cap="none" normalizeH="0" baseline="0" dirty="0">
              <a:ln>
                <a:noFill/>
              </a:ln>
              <a:solidFill>
                <a:schemeClr val="tx1"/>
              </a:solidFill>
              <a:effectLst/>
              <a:latin typeface="David" panose="020E0502060401010101" pitchFamily="34" charset="-79"/>
              <a:cs typeface="David" panose="020E0502060401010101" pitchFamily="34" charset="-79"/>
            </a:endParaRPr>
          </a:p>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336    text|btxt|2rdacontent </a:t>
            </a:r>
            <a:endParaRPr kumimoji="0" lang="en-US" altLang="en-US" sz="1200" b="1" i="0" u="none" strike="noStrike" cap="none" normalizeH="0" baseline="0" dirty="0">
              <a:ln>
                <a:noFill/>
              </a:ln>
              <a:solidFill>
                <a:schemeClr val="tx1"/>
              </a:solidFill>
              <a:effectLst/>
              <a:latin typeface="David" panose="020E0502060401010101" pitchFamily="34" charset="-79"/>
              <a:cs typeface="David" panose="020E0502060401010101" pitchFamily="34" charset="-79"/>
            </a:endParaRPr>
          </a:p>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337    unmediated|bn|2rdamedia </a:t>
            </a:r>
            <a:endParaRPr kumimoji="0" lang="en-US" altLang="en-US" sz="1200" b="1" i="0" u="none" strike="noStrike" cap="none" normalizeH="0" baseline="0" dirty="0">
              <a:ln>
                <a:noFill/>
              </a:ln>
              <a:solidFill>
                <a:schemeClr val="tx1"/>
              </a:solidFill>
              <a:effectLst/>
              <a:latin typeface="David" panose="020E0502060401010101" pitchFamily="34" charset="-79"/>
              <a:cs typeface="David" panose="020E0502060401010101" pitchFamily="34" charset="-79"/>
            </a:endParaRPr>
          </a:p>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338    volume</a:t>
            </a:r>
            <a:r>
              <a:rPr kumimoji="0" lang="en-US" altLang="en-US" sz="1200" b="1" i="0" u="none" strike="noStrike"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rPr>
              <a:t> </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|bnc|2rdacarrier</a:t>
            </a:r>
            <a:endParaRPr kumimoji="0" lang="en-US" altLang="en-US" sz="1200" b="1" i="0" u="none" strike="noStrike" cap="none" normalizeH="0" baseline="0" dirty="0">
              <a:ln>
                <a:noFill/>
              </a:ln>
              <a:solidFill>
                <a:schemeClr val="tx1"/>
              </a:solidFill>
              <a:effectLst/>
              <a:latin typeface="David" panose="020E0502060401010101" pitchFamily="34" charset="-79"/>
              <a:cs typeface="David" panose="020E0502060401010101" pitchFamily="34" charset="-79"/>
            </a:endParaRPr>
          </a:p>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504    Includes bibliographical references (pages 517-544) and indexes.</a:t>
            </a:r>
            <a:endParaRPr kumimoji="0" lang="en-US" altLang="en-US" sz="1200" b="1" i="0" u="none" strike="noStrike" cap="none" normalizeH="0" baseline="0" dirty="0">
              <a:ln>
                <a:noFill/>
              </a:ln>
              <a:solidFill>
                <a:schemeClr val="tx1"/>
              </a:solidFill>
              <a:effectLst/>
              <a:latin typeface="David" panose="020E0502060401010101" pitchFamily="34" charset="-79"/>
              <a:cs typeface="David" panose="020E0502060401010101" pitchFamily="34" charset="-79"/>
            </a:endParaRPr>
          </a:p>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650  0 </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Druzes|xDoctrines|vEarly</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works to 1800. </a:t>
            </a:r>
            <a:endParaRPr kumimoji="0" lang="en-US" altLang="en-US" sz="1200" b="1" i="0" u="none" strike="noStrike" cap="none" normalizeH="0" baseline="0" dirty="0">
              <a:ln>
                <a:noFill/>
              </a:ln>
              <a:solidFill>
                <a:schemeClr val="tx1"/>
              </a:solidFill>
              <a:effectLst/>
              <a:latin typeface="David" panose="020E0502060401010101" pitchFamily="34" charset="-79"/>
              <a:cs typeface="David" panose="020E0502060401010101" pitchFamily="34" charset="-79"/>
            </a:endParaRPr>
          </a:p>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700 1  |6880-07|aBakhīt, </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Muḥammad</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ʻAdnān</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t>
            </a:r>
            <a:endParaRPr kumimoji="0" lang="en-US" altLang="en-US" sz="1200" b="1" i="0" u="none" strike="noStrike" cap="none" normalizeH="0" baseline="0" dirty="0">
              <a:ln>
                <a:noFill/>
              </a:ln>
              <a:solidFill>
                <a:schemeClr val="tx1"/>
              </a:solidFill>
              <a:effectLst/>
              <a:latin typeface="David" panose="020E0502060401010101" pitchFamily="34" charset="-79"/>
              <a:cs typeface="David" panose="020E0502060401010101" pitchFamily="34" charset="-79"/>
            </a:endParaRPr>
          </a:p>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700 1  |6880-08|aḤammūd, </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Nūfān</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Rajā</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t>
            </a:r>
            <a:endParaRPr kumimoji="0" lang="en-US" altLang="en-US" sz="1200" b="1" i="0" u="none" strike="noStrike" cap="none" normalizeH="0" baseline="0" dirty="0">
              <a:ln>
                <a:noFill/>
              </a:ln>
              <a:solidFill>
                <a:schemeClr val="tx1"/>
              </a:solidFill>
              <a:effectLst/>
              <a:latin typeface="David" panose="020E0502060401010101" pitchFamily="34" charset="-79"/>
              <a:cs typeface="David" panose="020E0502060401010101" pitchFamily="34" charset="-79"/>
            </a:endParaRPr>
          </a:p>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710 2  |6880-09|aDruze Heritage Foundation. </a:t>
            </a:r>
            <a:endParaRPr kumimoji="0" lang="en-US" altLang="en-US" sz="1200" b="1" i="0" u="none" strike="noStrike" cap="none" normalizeH="0" baseline="0" dirty="0">
              <a:ln>
                <a:noFill/>
              </a:ln>
              <a:solidFill>
                <a:schemeClr val="tx1"/>
              </a:solidFill>
              <a:effectLst/>
              <a:latin typeface="David" panose="020E0502060401010101" pitchFamily="34" charset="-79"/>
              <a:cs typeface="David" panose="020E0502060401010101" pitchFamily="34" charset="-79"/>
            </a:endParaRPr>
          </a:p>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880 1  |6100-01/(3/</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r|a</a:t>
            </a:r>
            <a:r>
              <a:rPr lang="ar-SA" altLang="en-US" sz="1200" b="1" dirty="0">
                <a:solidFill>
                  <a:schemeClr val="dk1"/>
                </a:solidFill>
                <a:latin typeface="+mn-lt"/>
              </a:rPr>
              <a:t>ابن معن, حسين بن فخر الدين</a:t>
            </a:r>
            <a:r>
              <a:rPr lang="en-US" altLang="en-US" sz="1200" b="1" dirty="0">
                <a:solidFill>
                  <a:schemeClr val="dk1"/>
                </a:solidFill>
                <a:latin typeface="+mn-lt"/>
              </a:rPr>
              <a:t>,,|d</a:t>
            </a:r>
            <a:r>
              <a:rPr lang="ar-SA" altLang="en-US" sz="1200" b="1" dirty="0">
                <a:solidFill>
                  <a:schemeClr val="dk1"/>
                </a:solidFill>
                <a:latin typeface="+mn-lt"/>
              </a:rPr>
              <a:t>ت. 1697 او 8</a:t>
            </a:r>
            <a:r>
              <a:rPr lang="en-US" altLang="en-US" sz="1200" b="1" dirty="0">
                <a:solidFill>
                  <a:schemeClr val="dk1"/>
                </a:solidFill>
                <a:latin typeface="+mn-lt"/>
              </a:rPr>
              <a:t>.</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 </a:t>
            </a:r>
            <a:endParaRPr kumimoji="0" lang="en-US" altLang="en-US" sz="1200" b="1" i="0" u="none" strike="noStrike" cap="none" normalizeH="0" baseline="0" dirty="0">
              <a:ln>
                <a:noFill/>
              </a:ln>
              <a:solidFill>
                <a:schemeClr val="tx1"/>
              </a:solidFill>
              <a:effectLst/>
              <a:latin typeface="David" panose="020E0502060401010101" pitchFamily="34" charset="-79"/>
              <a:cs typeface="David" panose="020E0502060401010101" pitchFamily="34" charset="-79"/>
            </a:endParaRPr>
          </a:p>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880    |6250-04/(3/</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r|a</a:t>
            </a:r>
            <a:r>
              <a:rPr lang="ar-SA" altLang="en-US" sz="1200" b="1" dirty="0">
                <a:solidFill>
                  <a:schemeClr val="dk1"/>
                </a:solidFill>
                <a:latin typeface="+mn-lt"/>
              </a:rPr>
              <a:t>الطبعة 1 العربية</a:t>
            </a:r>
            <a:r>
              <a:rPr lang="en-US" altLang="en-US" sz="1200" b="1" dirty="0">
                <a:solidFill>
                  <a:schemeClr val="dk1"/>
                </a:solidFill>
                <a:latin typeface="+mn-lt"/>
              </a:rPr>
              <a:t>. </a:t>
            </a:r>
          </a:p>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880    |6260-05/(3/</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r|a</a:t>
            </a:r>
            <a:r>
              <a:rPr lang="ar-SA" altLang="en-US" sz="1200" b="1" dirty="0">
                <a:solidFill>
                  <a:schemeClr val="dk1"/>
                </a:solidFill>
                <a:latin typeface="+mn-lt"/>
              </a:rPr>
              <a:t>عمان, الاردن</a:t>
            </a:r>
            <a:r>
              <a:rPr lang="en-US" altLang="en-US" sz="1200" b="1" dirty="0">
                <a:solidFill>
                  <a:schemeClr val="dk1"/>
                </a:solidFill>
                <a:latin typeface="+mn-lt"/>
              </a:rPr>
              <a:t> ،|b</a:t>
            </a:r>
            <a:r>
              <a:rPr lang="ar-SA" altLang="en-US" sz="1200" b="1" dirty="0">
                <a:solidFill>
                  <a:schemeClr val="dk1"/>
                </a:solidFill>
                <a:latin typeface="+mn-lt"/>
              </a:rPr>
              <a:t>دار الشروق</a:t>
            </a:r>
            <a:r>
              <a:rPr lang="en-US" altLang="en-US" sz="1200" b="1" dirty="0">
                <a:solidFill>
                  <a:schemeClr val="dk1"/>
                </a:solidFill>
                <a:latin typeface="+mn-lt"/>
              </a:rPr>
              <a:t> ،|b</a:t>
            </a:r>
            <a:r>
              <a:rPr lang="ar-SA" altLang="en-US" sz="1200" b="1" dirty="0">
                <a:solidFill>
                  <a:schemeClr val="dk1"/>
                </a:solidFill>
                <a:latin typeface="+mn-lt"/>
              </a:rPr>
              <a:t>مؤسسة التراث</a:t>
            </a:r>
            <a:r>
              <a:rPr lang="en-US" altLang="en-US" sz="1200" b="1" dirty="0">
                <a:solidFill>
                  <a:schemeClr val="dk1"/>
                </a:solidFill>
                <a:latin typeface="+mn-lt"/>
              </a:rPr>
              <a:t> </a:t>
            </a:r>
            <a:r>
              <a:rPr lang="ar-SA" altLang="en-US" sz="1200" b="1" dirty="0">
                <a:solidFill>
                  <a:schemeClr val="dk1"/>
                </a:solidFill>
                <a:latin typeface="+mn-lt"/>
              </a:rPr>
              <a:t>الدرزي</a:t>
            </a:r>
            <a:r>
              <a:rPr lang="en-US" altLang="en-US" sz="1200" b="1" dirty="0">
                <a:solidFill>
                  <a:schemeClr val="dk1"/>
                </a:solidFill>
                <a:latin typeface="+mn-lt"/>
              </a:rPr>
              <a:t>,|c2001.  </a:t>
            </a:r>
          </a:p>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880    |6300-06/(3/r|a</a:t>
            </a:r>
            <a:r>
              <a:rPr lang="en-US" altLang="en-US" sz="1200" b="1" dirty="0">
                <a:solidFill>
                  <a:schemeClr val="dk1"/>
                </a:solidFill>
                <a:latin typeface="+mn-lt"/>
              </a:rPr>
              <a:t>556 </a:t>
            </a:r>
            <a:r>
              <a:rPr lang="ar-SA" altLang="en-US" sz="1200" b="1" dirty="0">
                <a:solidFill>
                  <a:schemeClr val="dk1"/>
                </a:solidFill>
                <a:latin typeface="+mn-lt"/>
              </a:rPr>
              <a:t>ص</a:t>
            </a:r>
            <a:r>
              <a:rPr lang="en-US" altLang="en-US" sz="1200" b="1" dirty="0">
                <a:solidFill>
                  <a:schemeClr val="dk1"/>
                </a:solidFill>
                <a:latin typeface="+mn-lt"/>
              </a:rPr>
              <a:t>. ،|b</a:t>
            </a:r>
            <a:r>
              <a:rPr lang="ar-SA" altLang="en-US" sz="1200" b="1" dirty="0">
                <a:solidFill>
                  <a:schemeClr val="dk1"/>
                </a:solidFill>
                <a:latin typeface="+mn-lt"/>
              </a:rPr>
              <a:t>مثيليات ؛</a:t>
            </a:r>
            <a:r>
              <a:rPr lang="en-US" altLang="en-US" sz="1200" b="1" dirty="0">
                <a:solidFill>
                  <a:schemeClr val="dk1"/>
                </a:solidFill>
                <a:latin typeface="+mn-lt"/>
              </a:rPr>
              <a:t>|c24 </a:t>
            </a:r>
            <a:r>
              <a:rPr lang="ar-SA" altLang="en-US" sz="1200" b="1" dirty="0">
                <a:solidFill>
                  <a:schemeClr val="dk1"/>
                </a:solidFill>
                <a:latin typeface="+mn-lt"/>
              </a:rPr>
              <a:t>سم</a:t>
            </a:r>
            <a:r>
              <a:rPr lang="en-US" altLang="en-US" sz="1200" b="1" dirty="0">
                <a:solidFill>
                  <a:schemeClr val="dk1"/>
                </a:solidFill>
                <a:latin typeface="+mn-lt"/>
              </a:rPr>
              <a:t>. </a:t>
            </a:r>
          </a:p>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880 1  |6700-07/(3/</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r|a</a:t>
            </a:r>
            <a:r>
              <a:rPr lang="ar-SA" altLang="en-US" sz="1200" b="1" dirty="0">
                <a:solidFill>
                  <a:schemeClr val="dk1"/>
                </a:solidFill>
                <a:latin typeface="+mn-lt"/>
              </a:rPr>
              <a:t>بخيت, محمد عدنان</a:t>
            </a:r>
            <a:r>
              <a:rPr lang="en-US" altLang="en-US" sz="1200" b="1" dirty="0">
                <a:solidFill>
                  <a:schemeClr val="dk1"/>
                </a:solidFill>
                <a:latin typeface="+mn-lt"/>
              </a:rPr>
              <a:t>. </a:t>
            </a:r>
          </a:p>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880 1  |6700-08/(3/</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r|a</a:t>
            </a:r>
            <a:r>
              <a:rPr lang="ar-SA" altLang="en-US" sz="1200" b="1" dirty="0">
                <a:solidFill>
                  <a:schemeClr val="dk1"/>
                </a:solidFill>
                <a:latin typeface="+mn-lt"/>
              </a:rPr>
              <a:t>حمود, نوفان رجا</a:t>
            </a:r>
            <a:r>
              <a:rPr lang="en-US" altLang="en-US" sz="1200" b="1" dirty="0">
                <a:solidFill>
                  <a:schemeClr val="dk1"/>
                </a:solidFill>
                <a:latin typeface="+mn-lt"/>
              </a:rPr>
              <a:t>. </a:t>
            </a:r>
          </a:p>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880 2  |6710-09/(3/</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r|a</a:t>
            </a:r>
            <a:r>
              <a:rPr lang="ar-SA" altLang="en-US" sz="1200" b="1" dirty="0">
                <a:solidFill>
                  <a:schemeClr val="dk1"/>
                </a:solidFill>
                <a:latin typeface="+mn-lt"/>
              </a:rPr>
              <a:t>مؤسسة التراث الدرزي</a:t>
            </a:r>
            <a:r>
              <a:rPr lang="en-US" altLang="en-US" sz="1200" b="1" dirty="0">
                <a:solidFill>
                  <a:schemeClr val="dk1"/>
                </a:solidFill>
                <a:latin typeface="+mn-lt"/>
              </a:rPr>
              <a:t>. </a:t>
            </a:r>
          </a:p>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880 10 |6240-02/(3/</a:t>
            </a:r>
            <a:r>
              <a:rPr kumimoji="0" lang="en-US" altLang="en-US" sz="1200" b="1" i="0" u="none" strike="noStrike" cap="none" normalizeH="0" baseline="0" dirty="0" err="1">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r|a</a:t>
            </a:r>
            <a:r>
              <a:rPr lang="ar-SA" altLang="en-US" sz="1200" b="1" dirty="0">
                <a:solidFill>
                  <a:schemeClr val="dk1"/>
                </a:solidFill>
                <a:latin typeface="+mn-lt"/>
              </a:rPr>
              <a:t>تمييز</a:t>
            </a:r>
            <a:r>
              <a:rPr lang="en-US" altLang="en-US" sz="1200" b="1" dirty="0">
                <a:solidFill>
                  <a:schemeClr val="dk1"/>
                </a:solidFill>
                <a:latin typeface="+mn-lt"/>
              </a:rPr>
              <a:t> </a:t>
            </a:r>
          </a:p>
          <a:p>
            <a:pPr lvl="0" defTabSz="914400"/>
            <a:r>
              <a:rPr lang="en-US" altLang="en-US" sz="1200" b="1" dirty="0">
                <a:latin typeface="David" panose="020E0502060401010101" pitchFamily="34" charset="-79"/>
                <a:cs typeface="David" panose="020E0502060401010101" pitchFamily="34" charset="-79"/>
              </a:rPr>
              <a:t>880 10 |6245-03/(3/</a:t>
            </a:r>
            <a:r>
              <a:rPr lang="en-US" altLang="en-US" sz="1200" b="1" dirty="0" err="1">
                <a:latin typeface="David" panose="020E0502060401010101" pitchFamily="34" charset="-79"/>
                <a:cs typeface="David" panose="020E0502060401010101" pitchFamily="34" charset="-79"/>
              </a:rPr>
              <a:t>r|a</a:t>
            </a:r>
            <a:r>
              <a:rPr lang="ar-SA" altLang="en-US" sz="1200" b="1" dirty="0">
                <a:solidFill>
                  <a:schemeClr val="dk1"/>
                </a:solidFill>
                <a:latin typeface="+mn-lt"/>
              </a:rPr>
              <a:t>كتاب التمييز</a:t>
            </a:r>
            <a:r>
              <a:rPr lang="en-US" altLang="en-US" sz="1200" b="1" dirty="0">
                <a:solidFill>
                  <a:schemeClr val="dk1"/>
                </a:solidFill>
                <a:latin typeface="+mn-lt"/>
              </a:rPr>
              <a:t> /|c </a:t>
            </a:r>
            <a:r>
              <a:rPr lang="ar-SA" altLang="en-US" sz="1200" b="1" dirty="0">
                <a:solidFill>
                  <a:schemeClr val="dk1"/>
                </a:solidFill>
                <a:latin typeface="+mn-lt"/>
              </a:rPr>
              <a:t>حسين بن فخر الدين بن قرقماس</a:t>
            </a:r>
            <a:r>
              <a:rPr lang="ar-AE" altLang="en-US" sz="1200" b="1" dirty="0">
                <a:solidFill>
                  <a:schemeClr val="dk1"/>
                </a:solidFill>
                <a:latin typeface="+mn-lt"/>
              </a:rPr>
              <a:t> </a:t>
            </a:r>
            <a:r>
              <a:rPr lang="ar-SA" altLang="en-US" sz="1200" b="1" dirty="0">
                <a:solidFill>
                  <a:schemeClr val="dk1"/>
                </a:solidFill>
              </a:rPr>
              <a:t>المعني المعروف بابن معن ؛ دراسة وتحقيق محمد عدنان</a:t>
            </a:r>
            <a:r>
              <a:rPr lang="ar-AE" altLang="en-US" sz="1200" b="1" dirty="0">
                <a:solidFill>
                  <a:schemeClr val="dk1"/>
                </a:solidFill>
              </a:rPr>
              <a:t> </a:t>
            </a:r>
            <a:r>
              <a:rPr lang="ar-SA" altLang="en-US" sz="1200" b="1" dirty="0">
                <a:solidFill>
                  <a:schemeClr val="dk1"/>
                </a:solidFill>
                <a:latin typeface="+mn-lt"/>
              </a:rPr>
              <a:t>البخيت</a:t>
            </a:r>
            <a:r>
              <a:rPr lang="en-US" altLang="en-US" sz="1200" b="1" dirty="0">
                <a:solidFill>
                  <a:schemeClr val="dk1"/>
                </a:solidFill>
                <a:latin typeface="+mn-lt"/>
              </a:rPr>
              <a:t>,</a:t>
            </a:r>
            <a:r>
              <a:rPr lang="ar-SA" altLang="en-US" sz="1200" b="1" dirty="0">
                <a:solidFill>
                  <a:schemeClr val="dk1"/>
                </a:solidFill>
                <a:latin typeface="+mn-lt"/>
              </a:rPr>
              <a:t> نوفان الحمود السوارية</a:t>
            </a:r>
            <a:r>
              <a:rPr kumimoji="0" lang="en-US" altLang="en-US" sz="1200" b="1" i="0" u="none" strike="noStrike" cap="none" normalizeH="0" baseline="0" dirty="0">
                <a:ln>
                  <a:noFill/>
                </a:ln>
                <a:solidFill>
                  <a:schemeClr val="tx1"/>
                </a:solidFill>
                <a:effectLst/>
                <a:latin typeface="David" panose="020E0502060401010101" pitchFamily="34" charset="-79"/>
                <a:ea typeface="Times New Roman" panose="02020603050405020304" pitchFamily="18" charset="0"/>
                <a:cs typeface="David" panose="020E0502060401010101" pitchFamily="34" charset="-79"/>
              </a:rPr>
              <a:t>.</a:t>
            </a:r>
            <a:endParaRPr kumimoji="0" lang="en-US" altLang="en-US" sz="1200" b="1" i="0" u="none" strike="noStrike" cap="none" normalizeH="0" baseline="0" dirty="0">
              <a:ln>
                <a:noFill/>
              </a:ln>
              <a:solidFill>
                <a:schemeClr val="tx1"/>
              </a:solidFill>
              <a:effectLst/>
              <a:latin typeface="David" panose="020E0502060401010101" pitchFamily="34" charset="-79"/>
              <a:cs typeface="David" panose="020E0502060401010101" pitchFamily="34" charset="-79"/>
            </a:endParaRPr>
          </a:p>
        </p:txBody>
      </p:sp>
      <p:sp>
        <p:nvSpPr>
          <p:cNvPr id="5" name="Rectangle 4">
            <a:extLst>
              <a:ext uri="{FF2B5EF4-FFF2-40B4-BE49-F238E27FC236}">
                <a16:creationId xmlns:a16="http://schemas.microsoft.com/office/drawing/2014/main" id="{064E398D-330C-4757-AFD2-3927B7EA2689}"/>
              </a:ext>
            </a:extLst>
          </p:cNvPr>
          <p:cNvSpPr/>
          <p:nvPr/>
        </p:nvSpPr>
        <p:spPr>
          <a:xfrm>
            <a:off x="1455524" y="68167"/>
            <a:ext cx="2116285" cy="369332"/>
          </a:xfrm>
          <a:prstGeom prst="rect">
            <a:avLst/>
          </a:prstGeom>
        </p:spPr>
        <p:txBody>
          <a:bodyPr wrap="none">
            <a:spAutoFit/>
          </a:bodyPr>
          <a:lstStyle/>
          <a:p>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Bibliographic record </a:t>
            </a:r>
            <a:endParaRPr lang="en-US" dirty="0"/>
          </a:p>
        </p:txBody>
      </p:sp>
      <p:sp>
        <p:nvSpPr>
          <p:cNvPr id="6" name="Rectangle 5">
            <a:extLst>
              <a:ext uri="{FF2B5EF4-FFF2-40B4-BE49-F238E27FC236}">
                <a16:creationId xmlns:a16="http://schemas.microsoft.com/office/drawing/2014/main" id="{F69E7716-E3B1-45D7-9181-02AF336E183D}"/>
              </a:ext>
            </a:extLst>
          </p:cNvPr>
          <p:cNvSpPr/>
          <p:nvPr/>
        </p:nvSpPr>
        <p:spPr>
          <a:xfrm>
            <a:off x="1576822" y="1665405"/>
            <a:ext cx="5133856" cy="22870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3B074F-FDC9-426F-8931-C7202E33B11B}"/>
              </a:ext>
            </a:extLst>
          </p:cNvPr>
          <p:cNvSpPr/>
          <p:nvPr/>
        </p:nvSpPr>
        <p:spPr>
          <a:xfrm>
            <a:off x="1576822" y="3871227"/>
            <a:ext cx="3892883" cy="60746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29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88DBC57-22FD-4533-A816-A596EEEEF67E}"/>
              </a:ext>
            </a:extLst>
          </p:cNvPr>
          <p:cNvSpPr>
            <a:spLocks noGrp="1"/>
          </p:cNvSpPr>
          <p:nvPr>
            <p:ph type="ftr" sz="quarter" idx="11"/>
          </p:nvPr>
        </p:nvSpPr>
        <p:spPr/>
        <p:txBody>
          <a:bodyPr/>
          <a:lstStyle/>
          <a:p>
            <a:r>
              <a:rPr lang="en-US"/>
              <a:t>MELCom 2018</a:t>
            </a:r>
          </a:p>
        </p:txBody>
      </p:sp>
      <p:sp>
        <p:nvSpPr>
          <p:cNvPr id="3" name="Slide Number Placeholder 2">
            <a:extLst>
              <a:ext uri="{FF2B5EF4-FFF2-40B4-BE49-F238E27FC236}">
                <a16:creationId xmlns:a16="http://schemas.microsoft.com/office/drawing/2014/main" id="{02774D9A-DB0E-44B2-A2F2-685DD5A58D10}"/>
              </a:ext>
            </a:extLst>
          </p:cNvPr>
          <p:cNvSpPr>
            <a:spLocks noGrp="1"/>
          </p:cNvSpPr>
          <p:nvPr>
            <p:ph type="sldNum" sz="quarter" idx="12"/>
          </p:nvPr>
        </p:nvSpPr>
        <p:spPr/>
        <p:txBody>
          <a:bodyPr/>
          <a:lstStyle/>
          <a:p>
            <a:fld id="{31890925-CC74-4507-B910-621DBC4ED881}" type="slidenum">
              <a:rPr lang="en-US" smtClean="0"/>
              <a:t>24</a:t>
            </a:fld>
            <a:endParaRPr lang="en-US"/>
          </a:p>
        </p:txBody>
      </p:sp>
      <p:graphicFrame>
        <p:nvGraphicFramePr>
          <p:cNvPr id="5" name="Table 4">
            <a:extLst>
              <a:ext uri="{FF2B5EF4-FFF2-40B4-BE49-F238E27FC236}">
                <a16:creationId xmlns:a16="http://schemas.microsoft.com/office/drawing/2014/main" id="{ED07FB5D-1D34-4548-AABE-817A99CE39FD}"/>
              </a:ext>
            </a:extLst>
          </p:cNvPr>
          <p:cNvGraphicFramePr>
            <a:graphicFrameLocks noGrp="1"/>
          </p:cNvGraphicFramePr>
          <p:nvPr>
            <p:extLst>
              <p:ext uri="{D42A27DB-BD31-4B8C-83A1-F6EECF244321}">
                <p14:modId xmlns:p14="http://schemas.microsoft.com/office/powerpoint/2010/main" val="3453577753"/>
              </p:ext>
            </p:extLst>
          </p:nvPr>
        </p:nvGraphicFramePr>
        <p:xfrm>
          <a:off x="1948079" y="690812"/>
          <a:ext cx="9340029" cy="6090841"/>
        </p:xfrm>
        <a:graphic>
          <a:graphicData uri="http://schemas.openxmlformats.org/drawingml/2006/table">
            <a:tbl>
              <a:tblPr firstRow="1" firstCol="1" bandRow="1">
                <a:tableStyleId>{5C22544A-7EE6-4342-B048-85BDC9FD1C3A}</a:tableStyleId>
              </a:tblPr>
              <a:tblGrid>
                <a:gridCol w="796511">
                  <a:extLst>
                    <a:ext uri="{9D8B030D-6E8A-4147-A177-3AD203B41FA5}">
                      <a16:colId xmlns:a16="http://schemas.microsoft.com/office/drawing/2014/main" val="2850935842"/>
                    </a:ext>
                  </a:extLst>
                </a:gridCol>
                <a:gridCol w="8543518">
                  <a:extLst>
                    <a:ext uri="{9D8B030D-6E8A-4147-A177-3AD203B41FA5}">
                      <a16:colId xmlns:a16="http://schemas.microsoft.com/office/drawing/2014/main" val="2665616731"/>
                    </a:ext>
                  </a:extLst>
                </a:gridCol>
              </a:tblGrid>
              <a:tr h="110639">
                <a:tc>
                  <a:txBody>
                    <a:bodyPr/>
                    <a:lstStyle/>
                    <a:p>
                      <a:pPr marL="0" marR="0" algn="l">
                        <a:lnSpc>
                          <a:spcPct val="107000"/>
                        </a:lnSpc>
                        <a:spcBef>
                          <a:spcPts val="0"/>
                        </a:spcBef>
                        <a:spcAft>
                          <a:spcPts val="0"/>
                        </a:spcAft>
                      </a:pPr>
                      <a:r>
                        <a:rPr lang="en-US" sz="1200" dirty="0">
                          <a:effectLst/>
                        </a:rPr>
                        <a:t>HEADING:</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657" marR="5657" marT="5657" marB="5657"/>
                </a:tc>
                <a:tc>
                  <a:txBody>
                    <a:bodyPr/>
                    <a:lstStyle/>
                    <a:p>
                      <a:pPr marL="0" marR="0">
                        <a:lnSpc>
                          <a:spcPct val="107000"/>
                        </a:lnSpc>
                        <a:spcBef>
                          <a:spcPts val="0"/>
                        </a:spcBef>
                        <a:spcAft>
                          <a:spcPts val="0"/>
                        </a:spcAft>
                      </a:pPr>
                      <a:r>
                        <a:rPr lang="en-US" sz="1200">
                          <a:effectLst/>
                        </a:rPr>
                        <a:t>Ibn Maʻn, Ḥusayn ibn Fakhr al-Dīn, -1697 or 1698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657" marR="5657" marT="5657" marB="5657" anchor="ctr"/>
                </a:tc>
                <a:extLst>
                  <a:ext uri="{0D108BD9-81ED-4DB2-BD59-A6C34878D82A}">
                    <a16:rowId xmlns:a16="http://schemas.microsoft.com/office/drawing/2014/main" val="4271893043"/>
                  </a:ext>
                </a:extLst>
              </a:tr>
              <a:tr h="168394">
                <a:tc>
                  <a:txBody>
                    <a:bodyPr/>
                    <a:lstStyle/>
                    <a:p>
                      <a:pPr marL="0" marR="0" algn="l">
                        <a:lnSpc>
                          <a:spcPct val="107000"/>
                        </a:lnSpc>
                        <a:spcBef>
                          <a:spcPts val="0"/>
                        </a:spcBef>
                        <a:spcAft>
                          <a:spcPts val="0"/>
                        </a:spcAft>
                      </a:pPr>
                      <a:r>
                        <a:rPr lang="en-US" sz="1200" dirty="0">
                          <a:effectLst/>
                        </a:rPr>
                        <a:t>000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657" marR="5657" marT="5657" marB="5657"/>
                </a:tc>
                <a:tc>
                  <a:txBody>
                    <a:bodyPr/>
                    <a:lstStyle/>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01565cz a2200265n 450</a:t>
                      </a:r>
                      <a:endParaRPr kumimoji="0" lang="en-US" sz="1200" b="1" i="0" u="none" strike="noStrike" kern="1200"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5657" marR="5657" marT="5657" marB="5657" anchor="ctr"/>
                </a:tc>
                <a:extLst>
                  <a:ext uri="{0D108BD9-81ED-4DB2-BD59-A6C34878D82A}">
                    <a16:rowId xmlns:a16="http://schemas.microsoft.com/office/drawing/2014/main" val="3702775211"/>
                  </a:ext>
                </a:extLst>
              </a:tr>
              <a:tr h="168394">
                <a:tc>
                  <a:txBody>
                    <a:bodyPr/>
                    <a:lstStyle/>
                    <a:p>
                      <a:pPr marL="0" marR="0" algn="l">
                        <a:lnSpc>
                          <a:spcPct val="107000"/>
                        </a:lnSpc>
                        <a:spcBef>
                          <a:spcPts val="0"/>
                        </a:spcBef>
                        <a:spcAft>
                          <a:spcPts val="0"/>
                        </a:spcAft>
                      </a:pPr>
                      <a:r>
                        <a:rPr lang="en-US" sz="1200" dirty="0">
                          <a:effectLst/>
                        </a:rPr>
                        <a:t>001</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657" marR="5657" marT="5657" marB="5657"/>
                </a:tc>
                <a:tc>
                  <a:txBody>
                    <a:bodyPr/>
                    <a:lstStyle/>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5620451</a:t>
                      </a:r>
                      <a:endParaRPr kumimoji="0" lang="en-US" sz="1200" b="1" i="0" u="none" strike="noStrike" kern="1200"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5657" marR="5657" marT="5657" marB="5657" anchor="ctr"/>
                </a:tc>
                <a:extLst>
                  <a:ext uri="{0D108BD9-81ED-4DB2-BD59-A6C34878D82A}">
                    <a16:rowId xmlns:a16="http://schemas.microsoft.com/office/drawing/2014/main" val="4148275904"/>
                  </a:ext>
                </a:extLst>
              </a:tr>
              <a:tr h="168394">
                <a:tc>
                  <a:txBody>
                    <a:bodyPr/>
                    <a:lstStyle/>
                    <a:p>
                      <a:pPr marL="0" marR="0" algn="l">
                        <a:lnSpc>
                          <a:spcPct val="107000"/>
                        </a:lnSpc>
                        <a:spcBef>
                          <a:spcPts val="0"/>
                        </a:spcBef>
                        <a:spcAft>
                          <a:spcPts val="0"/>
                        </a:spcAft>
                      </a:pPr>
                      <a:r>
                        <a:rPr lang="en-US" sz="1200" dirty="0">
                          <a:effectLst/>
                        </a:rPr>
                        <a:t>005</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657" marR="5657" marT="5657" marB="5657"/>
                </a:tc>
                <a:tc>
                  <a:txBody>
                    <a:bodyPr/>
                    <a:lstStyle/>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20130319121301.0</a:t>
                      </a:r>
                      <a:endParaRPr kumimoji="0" lang="en-US" sz="1200" b="1" i="0" u="none" strike="noStrike" kern="1200"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5657" marR="5657" marT="5657" marB="5657" anchor="ctr"/>
                </a:tc>
                <a:extLst>
                  <a:ext uri="{0D108BD9-81ED-4DB2-BD59-A6C34878D82A}">
                    <a16:rowId xmlns:a16="http://schemas.microsoft.com/office/drawing/2014/main" val="606411153"/>
                  </a:ext>
                </a:extLst>
              </a:tr>
              <a:tr h="168394">
                <a:tc>
                  <a:txBody>
                    <a:bodyPr/>
                    <a:lstStyle/>
                    <a:p>
                      <a:pPr marL="0" marR="0" algn="l">
                        <a:lnSpc>
                          <a:spcPct val="107000"/>
                        </a:lnSpc>
                        <a:spcBef>
                          <a:spcPts val="0"/>
                        </a:spcBef>
                        <a:spcAft>
                          <a:spcPts val="0"/>
                        </a:spcAft>
                      </a:pPr>
                      <a:r>
                        <a:rPr lang="en-US" sz="1200" dirty="0">
                          <a:effectLst/>
                        </a:rPr>
                        <a:t>008</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657" marR="5657" marT="5657" marB="5657"/>
                </a:tc>
                <a:tc>
                  <a:txBody>
                    <a:bodyPr/>
                    <a:lstStyle/>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020405n|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azannaabn</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|b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aaa</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c</a:t>
                      </a:r>
                      <a:endParaRPr kumimoji="0" lang="en-US" sz="1200" b="1" i="0" u="none" strike="noStrike" kern="1200"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5657" marR="5657" marT="5657" marB="5657" anchor="ctr"/>
                </a:tc>
                <a:extLst>
                  <a:ext uri="{0D108BD9-81ED-4DB2-BD59-A6C34878D82A}">
                    <a16:rowId xmlns:a16="http://schemas.microsoft.com/office/drawing/2014/main" val="2150969955"/>
                  </a:ext>
                </a:extLst>
              </a:tr>
              <a:tr h="168394">
                <a:tc>
                  <a:txBody>
                    <a:bodyPr/>
                    <a:lstStyle/>
                    <a:p>
                      <a:pPr marL="0" marR="0" algn="l">
                        <a:lnSpc>
                          <a:spcPct val="107000"/>
                        </a:lnSpc>
                        <a:spcBef>
                          <a:spcPts val="0"/>
                        </a:spcBef>
                        <a:spcAft>
                          <a:spcPts val="0"/>
                        </a:spcAft>
                      </a:pPr>
                      <a:r>
                        <a:rPr lang="en-US" sz="1200" dirty="0">
                          <a:effectLst/>
                        </a:rPr>
                        <a:t>010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657" marR="5657" marT="5657" marB="5657"/>
                </a:tc>
                <a:tc>
                  <a:txBody>
                    <a:bodyPr/>
                    <a:lstStyle/>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__ |a nr2002013301</a:t>
                      </a:r>
                      <a:endParaRPr kumimoji="0" lang="en-US" sz="1200" b="1" i="0" u="none" strike="noStrike" kern="1200"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5657" marR="5657" marT="5657" marB="5657" anchor="ctr"/>
                </a:tc>
                <a:extLst>
                  <a:ext uri="{0D108BD9-81ED-4DB2-BD59-A6C34878D82A}">
                    <a16:rowId xmlns:a16="http://schemas.microsoft.com/office/drawing/2014/main" val="3465946352"/>
                  </a:ext>
                </a:extLst>
              </a:tr>
              <a:tr h="168394">
                <a:tc>
                  <a:txBody>
                    <a:bodyPr/>
                    <a:lstStyle/>
                    <a:p>
                      <a:pPr marL="0" marR="0" algn="l">
                        <a:lnSpc>
                          <a:spcPct val="107000"/>
                        </a:lnSpc>
                        <a:spcBef>
                          <a:spcPts val="0"/>
                        </a:spcBef>
                        <a:spcAft>
                          <a:spcPts val="0"/>
                        </a:spcAft>
                      </a:pPr>
                      <a:r>
                        <a:rPr lang="en-US" sz="1200" dirty="0">
                          <a:effectLst/>
                        </a:rPr>
                        <a:t>035</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657" marR="5657" marT="5657" marB="5657"/>
                </a:tc>
                <a:tc>
                  <a:txBody>
                    <a:bodyPr/>
                    <a:lstStyle/>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__ |a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OCoLC</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)oca05731986</a:t>
                      </a:r>
                      <a:endParaRPr kumimoji="0" lang="en-US" sz="1200" b="1" i="0" u="none" strike="noStrike" kern="1200"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5657" marR="5657" marT="5657" marB="5657" anchor="ctr"/>
                </a:tc>
                <a:extLst>
                  <a:ext uri="{0D108BD9-81ED-4DB2-BD59-A6C34878D82A}">
                    <a16:rowId xmlns:a16="http://schemas.microsoft.com/office/drawing/2014/main" val="2159538005"/>
                  </a:ext>
                </a:extLst>
              </a:tr>
              <a:tr h="168394">
                <a:tc>
                  <a:txBody>
                    <a:bodyPr/>
                    <a:lstStyle/>
                    <a:p>
                      <a:pPr marL="0" marR="0" algn="l">
                        <a:lnSpc>
                          <a:spcPct val="107000"/>
                        </a:lnSpc>
                        <a:spcBef>
                          <a:spcPts val="0"/>
                        </a:spcBef>
                        <a:spcAft>
                          <a:spcPts val="0"/>
                        </a:spcAft>
                      </a:pPr>
                      <a:r>
                        <a:rPr lang="en-US" sz="1200" dirty="0">
                          <a:effectLst/>
                        </a:rPr>
                        <a:t>040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657" marR="5657" marT="5657" marB="5657"/>
                </a:tc>
                <a:tc>
                  <a:txBody>
                    <a:bodyPr/>
                    <a:lstStyle/>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__ |a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CtY</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-N |b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eng</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|e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rda</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|c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CtY</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-N |d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OCoLC</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|d DLC</a:t>
                      </a:r>
                      <a:endParaRPr kumimoji="0" lang="en-US" sz="1200" b="1" i="0" u="none" strike="noStrike" kern="1200"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5657" marR="5657" marT="5657" marB="5657" anchor="ctr"/>
                </a:tc>
                <a:extLst>
                  <a:ext uri="{0D108BD9-81ED-4DB2-BD59-A6C34878D82A}">
                    <a16:rowId xmlns:a16="http://schemas.microsoft.com/office/drawing/2014/main" val="2895879033"/>
                  </a:ext>
                </a:extLst>
              </a:tr>
              <a:tr h="168394">
                <a:tc>
                  <a:txBody>
                    <a:bodyPr/>
                    <a:lstStyle/>
                    <a:p>
                      <a:pPr marL="0" marR="0" algn="l">
                        <a:lnSpc>
                          <a:spcPct val="107000"/>
                        </a:lnSpc>
                        <a:spcBef>
                          <a:spcPts val="0"/>
                        </a:spcBef>
                        <a:spcAft>
                          <a:spcPts val="0"/>
                        </a:spcAft>
                      </a:pPr>
                      <a:r>
                        <a:rPr lang="en-US" sz="1200" dirty="0">
                          <a:effectLst/>
                        </a:rPr>
                        <a:t>046</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657" marR="5657" marT="5657" marB="5657"/>
                </a:tc>
                <a:tc>
                  <a:txBody>
                    <a:bodyPr/>
                    <a:lstStyle/>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__ |g [1697,1698] |2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edtf</a:t>
                      </a:r>
                      <a:endParaRPr kumimoji="0" lang="en-US" sz="1200" b="1" i="0" u="none" strike="noStrike" kern="1200"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5657" marR="5657" marT="5657" marB="5657" anchor="ctr"/>
                </a:tc>
                <a:extLst>
                  <a:ext uri="{0D108BD9-81ED-4DB2-BD59-A6C34878D82A}">
                    <a16:rowId xmlns:a16="http://schemas.microsoft.com/office/drawing/2014/main" val="2021576435"/>
                  </a:ext>
                </a:extLst>
              </a:tr>
              <a:tr h="168394">
                <a:tc>
                  <a:txBody>
                    <a:bodyPr/>
                    <a:lstStyle/>
                    <a:p>
                      <a:pPr marL="0" marR="0" algn="l">
                        <a:lnSpc>
                          <a:spcPct val="107000"/>
                        </a:lnSpc>
                        <a:spcBef>
                          <a:spcPts val="0"/>
                        </a:spcBef>
                        <a:spcAft>
                          <a:spcPts val="0"/>
                        </a:spcAft>
                      </a:pPr>
                      <a:r>
                        <a:rPr lang="en-US" sz="1200" dirty="0">
                          <a:effectLst/>
                        </a:rPr>
                        <a:t>100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657" marR="5657" marT="5657" marB="5657"/>
                </a:tc>
                <a:tc>
                  <a:txBody>
                    <a:bodyPr/>
                    <a:lstStyle/>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1_ |a Ibn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Maʻn</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Ḥusayn</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ibn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Fakhr</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al-Dīn</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|d -1697 or 1698</a:t>
                      </a:r>
                      <a:endParaRPr kumimoji="0" lang="en-US" sz="1200" b="1" i="0" u="none" strike="noStrike" kern="1200"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5657" marR="5657" marT="5657" marB="5657" anchor="ctr"/>
                </a:tc>
                <a:extLst>
                  <a:ext uri="{0D108BD9-81ED-4DB2-BD59-A6C34878D82A}">
                    <a16:rowId xmlns:a16="http://schemas.microsoft.com/office/drawing/2014/main" val="2954490617"/>
                  </a:ext>
                </a:extLst>
              </a:tr>
              <a:tr h="168394">
                <a:tc>
                  <a:txBody>
                    <a:bodyPr/>
                    <a:lstStyle/>
                    <a:p>
                      <a:pPr marL="0" marR="0" algn="l">
                        <a:lnSpc>
                          <a:spcPct val="107000"/>
                        </a:lnSpc>
                        <a:spcBef>
                          <a:spcPts val="0"/>
                        </a:spcBef>
                        <a:spcAft>
                          <a:spcPts val="0"/>
                        </a:spcAft>
                      </a:pPr>
                      <a:r>
                        <a:rPr lang="en-US" sz="1200" dirty="0">
                          <a:effectLst/>
                        </a:rPr>
                        <a:t>370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657" marR="5657" marT="5657" marB="5657"/>
                </a:tc>
                <a:tc>
                  <a:txBody>
                    <a:bodyPr/>
                    <a:lstStyle/>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__ |a Istanbul, Turkey |b Istanbul, Turkey </a:t>
                      </a:r>
                      <a:endParaRPr kumimoji="0" lang="en-US" sz="1200" b="1" i="0" u="none" strike="noStrike" kern="1200"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5657" marR="5657" marT="5657" marB="5657" anchor="ctr"/>
                </a:tc>
                <a:extLst>
                  <a:ext uri="{0D108BD9-81ED-4DB2-BD59-A6C34878D82A}">
                    <a16:rowId xmlns:a16="http://schemas.microsoft.com/office/drawing/2014/main" val="686655357"/>
                  </a:ext>
                </a:extLst>
              </a:tr>
              <a:tr h="168394">
                <a:tc>
                  <a:txBody>
                    <a:bodyPr/>
                    <a:lstStyle/>
                    <a:p>
                      <a:pPr marL="0" marR="0" algn="l">
                        <a:lnSpc>
                          <a:spcPct val="107000"/>
                        </a:lnSpc>
                        <a:spcBef>
                          <a:spcPts val="0"/>
                        </a:spcBef>
                        <a:spcAft>
                          <a:spcPts val="0"/>
                        </a:spcAft>
                      </a:pPr>
                      <a:r>
                        <a:rPr lang="en-US" sz="1200" dirty="0">
                          <a:effectLst/>
                        </a:rPr>
                        <a:t>375</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657" marR="5657" marT="5657" marB="5657"/>
                </a:tc>
                <a:tc>
                  <a:txBody>
                    <a:bodyPr/>
                    <a:lstStyle/>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__ |a male</a:t>
                      </a:r>
                      <a:endParaRPr kumimoji="0" lang="en-US" sz="1200" b="1" i="0" u="none" strike="noStrike" kern="1200"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5657" marR="5657" marT="5657" marB="5657" anchor="ctr"/>
                </a:tc>
                <a:extLst>
                  <a:ext uri="{0D108BD9-81ED-4DB2-BD59-A6C34878D82A}">
                    <a16:rowId xmlns:a16="http://schemas.microsoft.com/office/drawing/2014/main" val="3157466660"/>
                  </a:ext>
                </a:extLst>
              </a:tr>
              <a:tr h="168394">
                <a:tc>
                  <a:txBody>
                    <a:bodyPr/>
                    <a:lstStyle/>
                    <a:p>
                      <a:pPr marL="0" marR="0" algn="l">
                        <a:lnSpc>
                          <a:spcPct val="107000"/>
                        </a:lnSpc>
                        <a:spcBef>
                          <a:spcPts val="0"/>
                        </a:spcBef>
                        <a:spcAft>
                          <a:spcPts val="0"/>
                        </a:spcAft>
                      </a:pPr>
                      <a:r>
                        <a:rPr lang="en-US" sz="1200" dirty="0">
                          <a:effectLst/>
                        </a:rPr>
                        <a:t>377</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657" marR="5657" marT="5657" marB="5657"/>
                </a:tc>
                <a:tc>
                  <a:txBody>
                    <a:bodyPr/>
                    <a:lstStyle/>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__ |a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ara</a:t>
                      </a:r>
                      <a:endParaRPr kumimoji="0" lang="en-US" sz="1200" b="1" i="0" u="none" strike="noStrike" kern="1200"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5657" marR="5657" marT="5657" marB="5657" anchor="ctr"/>
                </a:tc>
                <a:extLst>
                  <a:ext uri="{0D108BD9-81ED-4DB2-BD59-A6C34878D82A}">
                    <a16:rowId xmlns:a16="http://schemas.microsoft.com/office/drawing/2014/main" val="430936483"/>
                  </a:ext>
                </a:extLst>
              </a:tr>
              <a:tr h="168394">
                <a:tc>
                  <a:txBody>
                    <a:bodyPr/>
                    <a:lstStyle/>
                    <a:p>
                      <a:pPr marL="0" marR="0" algn="l">
                        <a:lnSpc>
                          <a:spcPct val="107000"/>
                        </a:lnSpc>
                        <a:spcBef>
                          <a:spcPts val="0"/>
                        </a:spcBef>
                        <a:spcAft>
                          <a:spcPts val="0"/>
                        </a:spcAft>
                      </a:pPr>
                      <a:r>
                        <a:rPr lang="en-US" sz="1200" dirty="0">
                          <a:effectLst/>
                        </a:rPr>
                        <a:t>400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657" marR="5657" marT="5657" marB="5657"/>
                </a:tc>
                <a:tc>
                  <a:txBody>
                    <a:bodyPr/>
                    <a:lstStyle/>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0_ |a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Ḥusayn</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ibn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Fakhr</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al-Dīn</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ibn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Maʻn</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|d -1697 or 1698</a:t>
                      </a:r>
                      <a:endParaRPr kumimoji="0" lang="en-US" sz="1200" b="1" i="0" u="none" strike="noStrike" kern="1200"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5657" marR="5657" marT="5657" marB="5657" anchor="ctr"/>
                </a:tc>
                <a:extLst>
                  <a:ext uri="{0D108BD9-81ED-4DB2-BD59-A6C34878D82A}">
                    <a16:rowId xmlns:a16="http://schemas.microsoft.com/office/drawing/2014/main" val="2612364124"/>
                  </a:ext>
                </a:extLst>
              </a:tr>
              <a:tr h="168394">
                <a:tc>
                  <a:txBody>
                    <a:bodyPr/>
                    <a:lstStyle/>
                    <a:p>
                      <a:pPr marL="0" marR="0" algn="l">
                        <a:lnSpc>
                          <a:spcPct val="107000"/>
                        </a:lnSpc>
                        <a:spcBef>
                          <a:spcPts val="0"/>
                        </a:spcBef>
                        <a:spcAft>
                          <a:spcPts val="0"/>
                        </a:spcAft>
                      </a:pPr>
                      <a:r>
                        <a:rPr lang="en-US" sz="1200">
                          <a:effectLst/>
                        </a:rPr>
                        <a:t>400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657" marR="5657" marT="5657" marB="5657"/>
                </a:tc>
                <a:tc>
                  <a:txBody>
                    <a:bodyPr/>
                    <a:lstStyle/>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1_ |a Ibn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Maʻan</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Ḥusayn</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ibn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Fakhr</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al-Dīn</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|d -1697 or 1698</a:t>
                      </a:r>
                      <a:endParaRPr kumimoji="0" lang="en-US" sz="1200" b="1" i="0" u="none" strike="noStrike" kern="1200"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5657" marR="5657" marT="5657" marB="5657" anchor="ctr"/>
                </a:tc>
                <a:extLst>
                  <a:ext uri="{0D108BD9-81ED-4DB2-BD59-A6C34878D82A}">
                    <a16:rowId xmlns:a16="http://schemas.microsoft.com/office/drawing/2014/main" val="102980193"/>
                  </a:ext>
                </a:extLst>
              </a:tr>
              <a:tr h="168394">
                <a:tc>
                  <a:txBody>
                    <a:bodyPr/>
                    <a:lstStyle/>
                    <a:p>
                      <a:pPr marL="0" marR="0" algn="l">
                        <a:lnSpc>
                          <a:spcPct val="107000"/>
                        </a:lnSpc>
                        <a:spcBef>
                          <a:spcPts val="0"/>
                        </a:spcBef>
                        <a:spcAft>
                          <a:spcPts val="0"/>
                        </a:spcAft>
                      </a:pPr>
                      <a:r>
                        <a:rPr lang="en-US" sz="1200">
                          <a:effectLst/>
                        </a:rPr>
                        <a:t>400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657" marR="5657" marT="5657" marB="5657"/>
                </a:tc>
                <a:tc>
                  <a:txBody>
                    <a:bodyPr/>
                    <a:lstStyle/>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1_ |a Ibn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Maʻin</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Ḥusayn</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ibn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Fakhr</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al-Dīn</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|d -1697 or 1698</a:t>
                      </a:r>
                      <a:endParaRPr kumimoji="0" lang="en-US" sz="1200" b="1" i="0" u="none" strike="noStrike" kern="1200"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5657" marR="5657" marT="5657" marB="5657" anchor="ctr"/>
                </a:tc>
                <a:extLst>
                  <a:ext uri="{0D108BD9-81ED-4DB2-BD59-A6C34878D82A}">
                    <a16:rowId xmlns:a16="http://schemas.microsoft.com/office/drawing/2014/main" val="2889833498"/>
                  </a:ext>
                </a:extLst>
              </a:tr>
              <a:tr h="308689">
                <a:tc>
                  <a:txBody>
                    <a:bodyPr/>
                    <a:lstStyle/>
                    <a:p>
                      <a:pPr marL="0" marR="0" algn="l">
                        <a:lnSpc>
                          <a:spcPct val="107000"/>
                        </a:lnSpc>
                        <a:spcBef>
                          <a:spcPts val="0"/>
                        </a:spcBef>
                        <a:spcAft>
                          <a:spcPts val="0"/>
                        </a:spcAft>
                      </a:pPr>
                      <a:r>
                        <a:rPr lang="en-US" sz="1200" dirty="0">
                          <a:effectLst/>
                        </a:rPr>
                        <a:t>400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657" marR="5657" marT="5657" marB="5657"/>
                </a:tc>
                <a:tc>
                  <a:txBody>
                    <a:bodyPr/>
                    <a:lstStyle/>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1_ |a Ibn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Maʻn</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al-</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Shaʼmi</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Ḥusayn</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ibn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Fakhr</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al-Dīn</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|d -1697 or 1698</a:t>
                      </a:r>
                      <a:endParaRPr kumimoji="0" lang="en-US" sz="1200" b="1" i="0" u="none" strike="noStrike" kern="1200"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5657" marR="5657" marT="5657" marB="5657" anchor="ctr"/>
                </a:tc>
                <a:extLst>
                  <a:ext uri="{0D108BD9-81ED-4DB2-BD59-A6C34878D82A}">
                    <a16:rowId xmlns:a16="http://schemas.microsoft.com/office/drawing/2014/main" val="3773133478"/>
                  </a:ext>
                </a:extLst>
              </a:tr>
              <a:tr h="308689">
                <a:tc>
                  <a:txBody>
                    <a:bodyPr/>
                    <a:lstStyle/>
                    <a:p>
                      <a:pPr marL="0" marR="0" algn="l">
                        <a:lnSpc>
                          <a:spcPct val="107000"/>
                        </a:lnSpc>
                        <a:spcBef>
                          <a:spcPts val="0"/>
                        </a:spcBef>
                        <a:spcAft>
                          <a:spcPts val="0"/>
                        </a:spcAft>
                      </a:pPr>
                      <a:r>
                        <a:rPr lang="en-US" sz="1200" dirty="0">
                          <a:effectLst/>
                        </a:rPr>
                        <a:t>400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657" marR="5657" marT="5657" marB="5657"/>
                </a:tc>
                <a:tc>
                  <a:txBody>
                    <a:bodyPr/>
                    <a:lstStyle/>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1_ |w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nnea</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|a Ibn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Maʻn</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Ḥusayn</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ibn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Fakhr</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al-Dīn</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|d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d</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1697 or 8</a:t>
                      </a:r>
                      <a:endParaRPr kumimoji="0" lang="en-US" sz="1200" b="1" i="0" u="none" strike="noStrike" kern="1200"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5657" marR="5657" marT="5657" marB="5657" anchor="ctr"/>
                </a:tc>
                <a:extLst>
                  <a:ext uri="{0D108BD9-81ED-4DB2-BD59-A6C34878D82A}">
                    <a16:rowId xmlns:a16="http://schemas.microsoft.com/office/drawing/2014/main" val="1473486005"/>
                  </a:ext>
                </a:extLst>
              </a:tr>
              <a:tr h="168394">
                <a:tc>
                  <a:txBody>
                    <a:bodyPr/>
                    <a:lstStyle/>
                    <a:p>
                      <a:pPr marL="0" marR="0" algn="l">
                        <a:lnSpc>
                          <a:spcPct val="107000"/>
                        </a:lnSpc>
                        <a:spcBef>
                          <a:spcPts val="0"/>
                        </a:spcBef>
                        <a:spcAft>
                          <a:spcPts val="0"/>
                        </a:spcAft>
                      </a:pPr>
                      <a:r>
                        <a:rPr lang="en-US" sz="1200" dirty="0">
                          <a:effectLst/>
                        </a:rPr>
                        <a:t>400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657" marR="5657" marT="5657" marB="5657"/>
                </a:tc>
                <a:tc>
                  <a:txBody>
                    <a:bodyPr/>
                    <a:lstStyle/>
                    <a:p>
                      <a:pPr marL="0" marR="0" algn="l">
                        <a:lnSpc>
                          <a:spcPct val="107000"/>
                        </a:lnSpc>
                        <a:spcBef>
                          <a:spcPts val="0"/>
                        </a:spcBef>
                        <a:spcAft>
                          <a:spcPts val="0"/>
                        </a:spcAft>
                      </a:pPr>
                      <a:r>
                        <a:rPr lang="en-US" sz="1200" b="1" dirty="0">
                          <a:effectLst/>
                        </a:rPr>
                        <a:t>1_ |a </a:t>
                      </a:r>
                      <a:r>
                        <a:rPr lang="ar-SA" sz="1200" b="1" dirty="0">
                          <a:effectLst/>
                        </a:rPr>
                        <a:t>ابن معن، حسين بن فخر الدين،</a:t>
                      </a:r>
                      <a:r>
                        <a:rPr lang="en-US" sz="1200" b="1" dirty="0">
                          <a:effectLst/>
                        </a:rPr>
                        <a:t> |d -1697 or 1698</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5657" marR="5657" marT="5657" marB="5657" anchor="ctr"/>
                </a:tc>
                <a:extLst>
                  <a:ext uri="{0D108BD9-81ED-4DB2-BD59-A6C34878D82A}">
                    <a16:rowId xmlns:a16="http://schemas.microsoft.com/office/drawing/2014/main" val="2453326668"/>
                  </a:ext>
                </a:extLst>
              </a:tr>
              <a:tr h="168394">
                <a:tc>
                  <a:txBody>
                    <a:bodyPr/>
                    <a:lstStyle/>
                    <a:p>
                      <a:pPr marL="0" marR="0" algn="l">
                        <a:lnSpc>
                          <a:spcPct val="107000"/>
                        </a:lnSpc>
                        <a:spcBef>
                          <a:spcPts val="0"/>
                        </a:spcBef>
                        <a:spcAft>
                          <a:spcPts val="0"/>
                        </a:spcAft>
                      </a:pPr>
                      <a:r>
                        <a:rPr lang="en-US" sz="1200">
                          <a:effectLst/>
                        </a:rPr>
                        <a:t>667</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657" marR="5657" marT="5657" marB="5657"/>
                </a:tc>
                <a:tc>
                  <a:txBody>
                    <a:bodyPr/>
                    <a:lstStyle/>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__ |a Machine-derived non-Latin script reference project.</a:t>
                      </a:r>
                      <a:endParaRPr kumimoji="0" lang="en-US" sz="1200" b="1" i="0" u="none" strike="noStrike" kern="1200"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5657" marR="5657" marT="5657" marB="5657" anchor="ctr"/>
                </a:tc>
                <a:extLst>
                  <a:ext uri="{0D108BD9-81ED-4DB2-BD59-A6C34878D82A}">
                    <a16:rowId xmlns:a16="http://schemas.microsoft.com/office/drawing/2014/main" val="2180606290"/>
                  </a:ext>
                </a:extLst>
              </a:tr>
              <a:tr h="168394">
                <a:tc>
                  <a:txBody>
                    <a:bodyPr/>
                    <a:lstStyle/>
                    <a:p>
                      <a:pPr marL="0" marR="0" algn="l">
                        <a:lnSpc>
                          <a:spcPct val="107000"/>
                        </a:lnSpc>
                        <a:spcBef>
                          <a:spcPts val="0"/>
                        </a:spcBef>
                        <a:spcAft>
                          <a:spcPts val="0"/>
                        </a:spcAft>
                      </a:pPr>
                      <a:r>
                        <a:rPr lang="en-US" sz="1200" dirty="0">
                          <a:effectLst/>
                        </a:rPr>
                        <a:t>667</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657" marR="5657" marT="5657" marB="5657"/>
                </a:tc>
                <a:tc>
                  <a:txBody>
                    <a:bodyPr/>
                    <a:lstStyle/>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__ |a Non-Latin script reference not evaluated.</a:t>
                      </a:r>
                      <a:endParaRPr kumimoji="0" lang="en-US" sz="1200" b="1" i="0" u="none" strike="noStrike" kern="1200"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5657" marR="5657" marT="5657" marB="5657" anchor="ctr"/>
                </a:tc>
                <a:extLst>
                  <a:ext uri="{0D108BD9-81ED-4DB2-BD59-A6C34878D82A}">
                    <a16:rowId xmlns:a16="http://schemas.microsoft.com/office/drawing/2014/main" val="2822112207"/>
                  </a:ext>
                </a:extLst>
              </a:tr>
              <a:tr h="475308">
                <a:tc>
                  <a:txBody>
                    <a:bodyPr/>
                    <a:lstStyle/>
                    <a:p>
                      <a:pPr marL="0" marR="0" algn="l">
                        <a:lnSpc>
                          <a:spcPct val="107000"/>
                        </a:lnSpc>
                        <a:spcBef>
                          <a:spcPts val="0"/>
                        </a:spcBef>
                        <a:spcAft>
                          <a:spcPts val="0"/>
                        </a:spcAft>
                      </a:pPr>
                      <a:r>
                        <a:rPr lang="en-US" sz="1200">
                          <a:effectLst/>
                        </a:rPr>
                        <a:t>670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657" marR="5657" marT="5657" marB="5657"/>
                </a:tc>
                <a:tc>
                  <a:txBody>
                    <a:bodyPr/>
                    <a:lstStyle/>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__ |a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Kitāb</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al-Tamyīz</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2001: |b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t.p</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Ḥusayn</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ibn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Fakhr</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al-Dīn</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ibn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Qurqmās</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al-</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Maʻni</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al-maʻrūf</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bi-Ibn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Maʻin</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[part. voc.], 1034/1624-1109/1697)</a:t>
                      </a:r>
                      <a:endParaRPr kumimoji="0" lang="en-US" sz="1200" b="1" i="0" u="none" strike="noStrike" kern="1200"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5657" marR="5657" marT="5657" marB="5657" anchor="ctr"/>
                </a:tc>
                <a:extLst>
                  <a:ext uri="{0D108BD9-81ED-4DB2-BD59-A6C34878D82A}">
                    <a16:rowId xmlns:a16="http://schemas.microsoft.com/office/drawing/2014/main" val="1983076828"/>
                  </a:ext>
                </a:extLst>
              </a:tr>
              <a:tr h="475308">
                <a:tc>
                  <a:txBody>
                    <a:bodyPr/>
                    <a:lstStyle/>
                    <a:p>
                      <a:pPr marL="0" marR="0" algn="l">
                        <a:lnSpc>
                          <a:spcPct val="107000"/>
                        </a:lnSpc>
                        <a:spcBef>
                          <a:spcPts val="0"/>
                        </a:spcBef>
                        <a:spcAft>
                          <a:spcPts val="0"/>
                        </a:spcAft>
                      </a:pPr>
                      <a:r>
                        <a:rPr lang="en-US" sz="1200" dirty="0">
                          <a:effectLst/>
                        </a:rPr>
                        <a:t>670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657" marR="5657" marT="5657" marB="5657"/>
                </a:tc>
                <a:tc>
                  <a:txBody>
                    <a:bodyPr/>
                    <a:lstStyle/>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__ |a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Zirikli</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|b (Ibn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Maʻn</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Ḥusayn</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ibn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Fakhr</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al-Dīn</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ibn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Qurqmās</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al-</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Maʻni</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wa-yuʻrafu</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bi-Ibn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Maʻn</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Druze, b. and d. at Istanbul, Turkey; 1036/1627-1109/1697)</a:t>
                      </a:r>
                      <a:endParaRPr kumimoji="0" lang="en-US" sz="1200" b="1" i="0" u="none" strike="noStrike" kern="1200"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5657" marR="5657" marT="5657" marB="5657" anchor="ctr"/>
                </a:tc>
                <a:extLst>
                  <a:ext uri="{0D108BD9-81ED-4DB2-BD59-A6C34878D82A}">
                    <a16:rowId xmlns:a16="http://schemas.microsoft.com/office/drawing/2014/main" val="3797166103"/>
                  </a:ext>
                </a:extLst>
              </a:tr>
              <a:tr h="321851">
                <a:tc>
                  <a:txBody>
                    <a:bodyPr/>
                    <a:lstStyle/>
                    <a:p>
                      <a:pPr marL="0" marR="0" algn="l">
                        <a:lnSpc>
                          <a:spcPct val="107000"/>
                        </a:lnSpc>
                        <a:spcBef>
                          <a:spcPts val="0"/>
                        </a:spcBef>
                        <a:spcAft>
                          <a:spcPts val="0"/>
                        </a:spcAft>
                      </a:pPr>
                      <a:r>
                        <a:rPr lang="en-US" sz="1200" dirty="0">
                          <a:effectLst/>
                        </a:rPr>
                        <a:t>670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657" marR="5657" marT="5657" marB="5657"/>
                </a:tc>
                <a:tc>
                  <a:txBody>
                    <a:bodyPr/>
                    <a:lstStyle/>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__ |a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Brockelmann</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|b (b.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Maʻn</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aš-</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Šaʼmi</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Ḥu</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b.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Faḫraddīn</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Qorqmās</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b.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Maʻn</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aš-</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Šaʼmi</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d. 1109/1697)</a:t>
                      </a:r>
                      <a:endParaRPr kumimoji="0" lang="en-US" sz="1200" b="1" i="0" u="none" strike="noStrike" kern="1200"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5657" marR="5657" marT="5657" marB="5657" anchor="ctr"/>
                </a:tc>
                <a:extLst>
                  <a:ext uri="{0D108BD9-81ED-4DB2-BD59-A6C34878D82A}">
                    <a16:rowId xmlns:a16="http://schemas.microsoft.com/office/drawing/2014/main" val="1328815004"/>
                  </a:ext>
                </a:extLst>
              </a:tr>
              <a:tr h="459421">
                <a:tc>
                  <a:txBody>
                    <a:bodyPr/>
                    <a:lstStyle/>
                    <a:p>
                      <a:pPr marL="0" marR="0" algn="l">
                        <a:lnSpc>
                          <a:spcPct val="107000"/>
                        </a:lnSpc>
                        <a:spcBef>
                          <a:spcPts val="0"/>
                        </a:spcBef>
                        <a:spcAft>
                          <a:spcPts val="0"/>
                        </a:spcAft>
                      </a:pPr>
                      <a:r>
                        <a:rPr lang="en-US" sz="1200" dirty="0">
                          <a:effectLst/>
                        </a:rPr>
                        <a:t>670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657" marR="5657" marT="5657" marB="5657"/>
                </a:tc>
                <a:tc>
                  <a:txBody>
                    <a:bodyPr/>
                    <a:lstStyle/>
                    <a:p>
                      <a:pPr marL="0" marR="0" lvl="0" indent="28575"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__ |a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Kaḥḥālah</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|b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Ḥusayn</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ibn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Maʻn</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Ḥusayn</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ibn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Fakhr</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al-Dīn</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ibn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Qurqmās</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al-Qusṭanṭīni</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al-maʻrūf</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bi-Ibn </a:t>
                      </a:r>
                      <a:r>
                        <a:rPr kumimoji="0" lang="en-US" sz="1200" b="1" i="0" u="none" strike="noStrike" kern="1200" cap="none" normalizeH="0" baseline="0" dirty="0" err="1">
                          <a:ln>
                            <a:noFill/>
                          </a:ln>
                          <a:solidFill>
                            <a:schemeClr val="tx1"/>
                          </a:solidFill>
                          <a:effectLst/>
                          <a:latin typeface="David" panose="020E0502060401010101" pitchFamily="34" charset="-79"/>
                          <a:cs typeface="David" panose="020E0502060401010101" pitchFamily="34" charset="-79"/>
                        </a:rPr>
                        <a:t>Maʻn</a:t>
                      </a:r>
                      <a:r>
                        <a:rPr kumimoji="0" lang="en-US" sz="1200" b="1" i="0" u="none" strike="noStrike" kern="1200" cap="none" normalizeH="0" baseline="0" dirty="0">
                          <a:ln>
                            <a:noFill/>
                          </a:ln>
                          <a:solidFill>
                            <a:schemeClr val="tx1"/>
                          </a:solidFill>
                          <a:effectLst/>
                          <a:latin typeface="David" panose="020E0502060401010101" pitchFamily="34" charset="-79"/>
                          <a:cs typeface="David" panose="020E0502060401010101" pitchFamily="34" charset="-79"/>
                        </a:rPr>
                        <a:t>; d. 1109/1697)</a:t>
                      </a:r>
                      <a:endParaRPr kumimoji="0" lang="en-US" sz="1200" b="1" i="0" u="none" strike="noStrike" kern="1200" cap="none" normalizeH="0" baseline="0" dirty="0">
                        <a:ln>
                          <a:noFill/>
                        </a:ln>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5657" marR="5657" marT="5657" marB="5657" anchor="ctr"/>
                </a:tc>
                <a:extLst>
                  <a:ext uri="{0D108BD9-81ED-4DB2-BD59-A6C34878D82A}">
                    <a16:rowId xmlns:a16="http://schemas.microsoft.com/office/drawing/2014/main" val="3487570449"/>
                  </a:ext>
                </a:extLst>
              </a:tr>
            </a:tbl>
          </a:graphicData>
        </a:graphic>
      </p:graphicFrame>
      <p:sp>
        <p:nvSpPr>
          <p:cNvPr id="6" name="Rectangle 5">
            <a:extLst>
              <a:ext uri="{FF2B5EF4-FFF2-40B4-BE49-F238E27FC236}">
                <a16:creationId xmlns:a16="http://schemas.microsoft.com/office/drawing/2014/main" id="{24AF6F08-C581-43E8-B6FF-3A8200556112}"/>
              </a:ext>
            </a:extLst>
          </p:cNvPr>
          <p:cNvSpPr/>
          <p:nvPr/>
        </p:nvSpPr>
        <p:spPr>
          <a:xfrm>
            <a:off x="2908059" y="2651072"/>
            <a:ext cx="3892883" cy="64113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A2E500-2F61-48BA-B0AF-3F37552531BE}"/>
              </a:ext>
            </a:extLst>
          </p:cNvPr>
          <p:cNvSpPr/>
          <p:nvPr/>
        </p:nvSpPr>
        <p:spPr>
          <a:xfrm>
            <a:off x="1455524" y="172401"/>
            <a:ext cx="2738250" cy="369332"/>
          </a:xfrm>
          <a:prstGeom prst="rect">
            <a:avLst/>
          </a:prstGeom>
        </p:spPr>
        <p:txBody>
          <a:bodyPr wrap="none">
            <a:spAutoFit/>
          </a:bodyPr>
          <a:lstStyle/>
          <a:p>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Associate Authority record </a:t>
            </a:r>
            <a:endParaRPr lang="en-US" dirty="0"/>
          </a:p>
        </p:txBody>
      </p:sp>
    </p:spTree>
    <p:extLst>
      <p:ext uri="{BB962C8B-B14F-4D97-AF65-F5344CB8AC3E}">
        <p14:creationId xmlns:p14="http://schemas.microsoft.com/office/powerpoint/2010/main" val="289741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FD61F8-D84B-4FEC-9E26-6BD7F5CAE6D5}"/>
              </a:ext>
            </a:extLst>
          </p:cNvPr>
          <p:cNvSpPr/>
          <p:nvPr/>
        </p:nvSpPr>
        <p:spPr>
          <a:xfrm>
            <a:off x="2044116" y="1410233"/>
            <a:ext cx="8727996" cy="2923877"/>
          </a:xfrm>
          <a:prstGeom prst="rect">
            <a:avLst/>
          </a:prstGeom>
        </p:spPr>
        <p:txBody>
          <a:bodyPr wrap="square">
            <a:spAutoFit/>
          </a:bodyPr>
          <a:lstStyle/>
          <a:p>
            <a:pPr>
              <a:lnSpc>
                <a:spcPct val="115000"/>
              </a:lnSpc>
            </a:pPr>
            <a:r>
              <a:rPr lang="en-US" sz="2000" dirty="0">
                <a:solidFill>
                  <a:srgbClr val="000000"/>
                </a:solidFill>
                <a:latin typeface="Times New Roman" panose="02020603050405020304" pitchFamily="18" charset="0"/>
              </a:rPr>
              <a:t>The different relationships categories in RDA are mainly found in RDA appendixes I, J, K, L and M. </a:t>
            </a:r>
          </a:p>
          <a:p>
            <a:pPr>
              <a:lnSpc>
                <a:spcPct val="115000"/>
              </a:lnSpc>
            </a:pPr>
            <a:endParaRPr lang="en-US" sz="2000" dirty="0">
              <a:solidFill>
                <a:srgbClr val="000000"/>
              </a:solidFill>
              <a:latin typeface="Times New Roman" panose="02020603050405020304" pitchFamily="18" charset="0"/>
            </a:endParaRPr>
          </a:p>
          <a:p>
            <a:pPr>
              <a:lnSpc>
                <a:spcPct val="115000"/>
              </a:lnSpc>
            </a:pPr>
            <a:r>
              <a:rPr lang="en-US" sz="2000" dirty="0">
                <a:solidFill>
                  <a:srgbClr val="000000"/>
                </a:solidFill>
                <a:latin typeface="Times New Roman" panose="02020603050405020304" pitchFamily="18" charset="0"/>
              </a:rPr>
              <a:t>These lists are the main source for the controlled vocabularies used in cataloging with RDA. </a:t>
            </a:r>
          </a:p>
          <a:p>
            <a:pPr>
              <a:lnSpc>
                <a:spcPct val="115000"/>
              </a:lnSpc>
            </a:pPr>
            <a:endParaRPr lang="en-US" sz="2000" dirty="0">
              <a:solidFill>
                <a:srgbClr val="000000"/>
              </a:solidFill>
              <a:latin typeface="Times New Roman" panose="02020603050405020304" pitchFamily="18" charset="0"/>
            </a:endParaRPr>
          </a:p>
          <a:p>
            <a:pPr>
              <a:lnSpc>
                <a:spcPct val="115000"/>
              </a:lnSpc>
            </a:pPr>
            <a:r>
              <a:rPr lang="en-US" sz="2000" dirty="0">
                <a:solidFill>
                  <a:srgbClr val="000000"/>
                </a:solidFill>
                <a:latin typeface="Times New Roman" panose="02020603050405020304" pitchFamily="18" charset="0"/>
              </a:rPr>
              <a:t>As for Arabic script materials, uncontrolled vocabularies are used as a common practice. Currently there is no Arabic controlled vocabulary list.</a:t>
            </a:r>
          </a:p>
        </p:txBody>
      </p:sp>
      <p:sp>
        <p:nvSpPr>
          <p:cNvPr id="6" name="Footer Placeholder 5">
            <a:extLst>
              <a:ext uri="{FF2B5EF4-FFF2-40B4-BE49-F238E27FC236}">
                <a16:creationId xmlns:a16="http://schemas.microsoft.com/office/drawing/2014/main" id="{386B8A49-9835-4003-8945-EAF8D7A42DFB}"/>
              </a:ext>
            </a:extLst>
          </p:cNvPr>
          <p:cNvSpPr>
            <a:spLocks noGrp="1"/>
          </p:cNvSpPr>
          <p:nvPr>
            <p:ph type="ftr" sz="quarter" idx="11"/>
          </p:nvPr>
        </p:nvSpPr>
        <p:spPr/>
        <p:txBody>
          <a:bodyPr/>
          <a:lstStyle/>
          <a:p>
            <a:r>
              <a:rPr lang="en-US"/>
              <a:t>MELCom 2018</a:t>
            </a:r>
          </a:p>
        </p:txBody>
      </p:sp>
      <p:sp>
        <p:nvSpPr>
          <p:cNvPr id="7" name="Slide Number Placeholder 6">
            <a:extLst>
              <a:ext uri="{FF2B5EF4-FFF2-40B4-BE49-F238E27FC236}">
                <a16:creationId xmlns:a16="http://schemas.microsoft.com/office/drawing/2014/main" id="{20E4297E-7144-4871-8B41-9BCD3FAE9967}"/>
              </a:ext>
            </a:extLst>
          </p:cNvPr>
          <p:cNvSpPr>
            <a:spLocks noGrp="1"/>
          </p:cNvSpPr>
          <p:nvPr>
            <p:ph type="sldNum" sz="quarter" idx="12"/>
          </p:nvPr>
        </p:nvSpPr>
        <p:spPr/>
        <p:txBody>
          <a:bodyPr/>
          <a:lstStyle/>
          <a:p>
            <a:fld id="{31890925-CC74-4507-B910-621DBC4ED881}" type="slidenum">
              <a:rPr lang="en-US" smtClean="0"/>
              <a:t>25</a:t>
            </a:fld>
            <a:endParaRPr lang="en-US"/>
          </a:p>
        </p:txBody>
      </p:sp>
      <p:sp>
        <p:nvSpPr>
          <p:cNvPr id="10" name="Rectangle 9">
            <a:extLst>
              <a:ext uri="{FF2B5EF4-FFF2-40B4-BE49-F238E27FC236}">
                <a16:creationId xmlns:a16="http://schemas.microsoft.com/office/drawing/2014/main" id="{17D093CD-EA20-43EE-8F30-25DEDC6E83BF}"/>
              </a:ext>
            </a:extLst>
          </p:cNvPr>
          <p:cNvSpPr/>
          <p:nvPr/>
        </p:nvSpPr>
        <p:spPr>
          <a:xfrm>
            <a:off x="1700849" y="109455"/>
            <a:ext cx="4707265" cy="678327"/>
          </a:xfrm>
          <a:prstGeom prst="rect">
            <a:avLst/>
          </a:prstGeom>
        </p:spPr>
        <p:txBody>
          <a:bodyPr wrap="square">
            <a:spAutoFit/>
          </a:bodyPr>
          <a:lstStyle/>
          <a:p>
            <a:pPr>
              <a:lnSpc>
                <a:spcPct val="115000"/>
              </a:lnSpc>
              <a:spcAft>
                <a:spcPts val="1000"/>
              </a:spcAft>
            </a:pPr>
            <a:r>
              <a:rPr lang="en-US" sz="3600" dirty="0">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RDA Challenges…cont.</a:t>
            </a:r>
          </a:p>
        </p:txBody>
      </p:sp>
      <p:sp>
        <p:nvSpPr>
          <p:cNvPr id="8" name="Rectangle 7">
            <a:extLst>
              <a:ext uri="{FF2B5EF4-FFF2-40B4-BE49-F238E27FC236}">
                <a16:creationId xmlns:a16="http://schemas.microsoft.com/office/drawing/2014/main" id="{85DBC892-FDE1-4308-B87C-03475F852BC2}"/>
              </a:ext>
            </a:extLst>
          </p:cNvPr>
          <p:cNvSpPr/>
          <p:nvPr/>
        </p:nvSpPr>
        <p:spPr>
          <a:xfrm>
            <a:off x="1700849" y="872792"/>
            <a:ext cx="5826939" cy="483017"/>
          </a:xfrm>
          <a:prstGeom prst="rect">
            <a:avLst/>
          </a:prstGeom>
        </p:spPr>
        <p:txBody>
          <a:bodyPr wrap="square">
            <a:spAutoFit/>
          </a:bodyPr>
          <a:lstStyle/>
          <a:p>
            <a:pPr marL="571500" indent="-571500">
              <a:lnSpc>
                <a:spcPct val="115000"/>
              </a:lnSpc>
              <a:spcAft>
                <a:spcPts val="1000"/>
              </a:spcAft>
              <a:buFont typeface="Wingdings" panose="05000000000000000000" pitchFamily="2" charset="2"/>
              <a:buChar char="q"/>
            </a:pPr>
            <a:r>
              <a:rPr lang="en-US" sz="2400" b="1" dirty="0">
                <a:effectLst>
                  <a:outerShdw blurRad="38100" dist="38100" dir="2700000" algn="tl">
                    <a:srgbClr val="000000">
                      <a:alpha val="43137"/>
                    </a:srgbClr>
                  </a:outerShdw>
                </a:effectLst>
                <a:latin typeface="Times New Roman" panose="02020603050405020304" pitchFamily="18" charset="0"/>
                <a:ea typeface="+mj-ea"/>
                <a:cs typeface="Arial" panose="020B0604020202020204" pitchFamily="34" charset="0"/>
              </a:rPr>
              <a:t>Relationship Designators</a:t>
            </a:r>
          </a:p>
        </p:txBody>
      </p:sp>
    </p:spTree>
    <p:extLst>
      <p:ext uri="{BB962C8B-B14F-4D97-AF65-F5344CB8AC3E}">
        <p14:creationId xmlns:p14="http://schemas.microsoft.com/office/powerpoint/2010/main" val="958413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8AFE07A5-C031-4318-A184-4B71E0D56A8C}"/>
              </a:ext>
            </a:extLst>
          </p:cNvPr>
          <p:cNvSpPr>
            <a:spLocks noGrp="1"/>
          </p:cNvSpPr>
          <p:nvPr>
            <p:ph type="ftr" sz="quarter" idx="11"/>
          </p:nvPr>
        </p:nvSpPr>
        <p:spPr/>
        <p:txBody>
          <a:bodyPr/>
          <a:lstStyle/>
          <a:p>
            <a:r>
              <a:rPr lang="en-US"/>
              <a:t>MELCom 2018</a:t>
            </a:r>
          </a:p>
        </p:txBody>
      </p:sp>
      <p:sp>
        <p:nvSpPr>
          <p:cNvPr id="7" name="Slide Number Placeholder 6">
            <a:extLst>
              <a:ext uri="{FF2B5EF4-FFF2-40B4-BE49-F238E27FC236}">
                <a16:creationId xmlns:a16="http://schemas.microsoft.com/office/drawing/2014/main" id="{34DC7513-BA57-4489-8264-135B64CF26B7}"/>
              </a:ext>
            </a:extLst>
          </p:cNvPr>
          <p:cNvSpPr>
            <a:spLocks noGrp="1"/>
          </p:cNvSpPr>
          <p:nvPr>
            <p:ph type="sldNum" sz="quarter" idx="12"/>
          </p:nvPr>
        </p:nvSpPr>
        <p:spPr/>
        <p:txBody>
          <a:bodyPr/>
          <a:lstStyle/>
          <a:p>
            <a:fld id="{31890925-CC74-4507-B910-621DBC4ED881}" type="slidenum">
              <a:rPr lang="en-US" smtClean="0"/>
              <a:t>26</a:t>
            </a:fld>
            <a:endParaRPr lang="en-US"/>
          </a:p>
        </p:txBody>
      </p:sp>
      <p:sp>
        <p:nvSpPr>
          <p:cNvPr id="3" name="Rectangle 2">
            <a:extLst>
              <a:ext uri="{FF2B5EF4-FFF2-40B4-BE49-F238E27FC236}">
                <a16:creationId xmlns:a16="http://schemas.microsoft.com/office/drawing/2014/main" id="{6DBCE9FB-6BA7-4872-A469-0C16F0AB9616}"/>
              </a:ext>
            </a:extLst>
          </p:cNvPr>
          <p:cNvSpPr/>
          <p:nvPr/>
        </p:nvSpPr>
        <p:spPr>
          <a:xfrm>
            <a:off x="1388735" y="1345449"/>
            <a:ext cx="10136367" cy="4983737"/>
          </a:xfrm>
          <a:prstGeom prst="rect">
            <a:avLst/>
          </a:prstGeom>
        </p:spPr>
        <p:txBody>
          <a:bodyPr wrap="square">
            <a:spAutoFit/>
          </a:bodyPr>
          <a:lstStyle/>
          <a:p>
            <a:pPr>
              <a:lnSpc>
                <a:spcPct val="115000"/>
              </a:lnSpc>
            </a:pPr>
            <a:r>
              <a:rPr lang="en-US" sz="2000" dirty="0">
                <a:solidFill>
                  <a:srgbClr val="000000"/>
                </a:solidFill>
                <a:latin typeface="Times New Roman" panose="02020603050405020304" pitchFamily="18" charset="0"/>
              </a:rPr>
              <a:t>Relationships between works and other works and/or expressions in Arabic script materials are totally different from materials in other languages such as English. It is not only different but broader as well. </a:t>
            </a:r>
          </a:p>
          <a:p>
            <a:pPr>
              <a:lnSpc>
                <a:spcPct val="115000"/>
              </a:lnSpc>
            </a:pPr>
            <a:endParaRPr lang="en-US" dirty="0">
              <a:latin typeface="Times New Roman" panose="02020603050405020304" pitchFamily="18" charset="0"/>
              <a:ea typeface="Calibri" panose="020F0502020204030204" pitchFamily="34" charset="0"/>
              <a:cs typeface="Arial" panose="020B0604020202020204" pitchFamily="34" charset="0"/>
            </a:endParaRPr>
          </a:p>
          <a:p>
            <a:pPr>
              <a:lnSpc>
                <a:spcPct val="115000"/>
              </a:lnSpc>
            </a:pPr>
            <a:r>
              <a:rPr lang="en-US" sz="2000" dirty="0">
                <a:solidFill>
                  <a:srgbClr val="000000"/>
                </a:solidFill>
                <a:latin typeface="Times New Roman" panose="02020603050405020304" pitchFamily="18" charset="0"/>
              </a:rPr>
              <a:t>Mr. Kamal Arafat Nabhan did a noticeable study in 1993 entitled “al-</a:t>
            </a:r>
            <a:r>
              <a:rPr lang="en-US" sz="2000" dirty="0" err="1">
                <a:solidFill>
                  <a:srgbClr val="000000"/>
                </a:solidFill>
                <a:latin typeface="Times New Roman" panose="02020603050405020304" pitchFamily="18" charset="0"/>
              </a:rPr>
              <a:t>Ilaqaat</a:t>
            </a:r>
            <a:r>
              <a:rPr lang="en-US" sz="2000" dirty="0">
                <a:solidFill>
                  <a:srgbClr val="000000"/>
                </a:solidFill>
                <a:latin typeface="Times New Roman" panose="02020603050405020304" pitchFamily="18" charset="0"/>
              </a:rPr>
              <a:t> </a:t>
            </a:r>
            <a:r>
              <a:rPr lang="en-US" sz="2000" dirty="0" err="1">
                <a:solidFill>
                  <a:srgbClr val="000000"/>
                </a:solidFill>
                <a:latin typeface="Times New Roman" panose="02020603050405020304" pitchFamily="18" charset="0"/>
              </a:rPr>
              <a:t>Bayna</a:t>
            </a:r>
            <a:r>
              <a:rPr lang="en-US" sz="2000" dirty="0">
                <a:solidFill>
                  <a:srgbClr val="000000"/>
                </a:solidFill>
                <a:latin typeface="Times New Roman" panose="02020603050405020304" pitchFamily="18" charset="0"/>
              </a:rPr>
              <a:t> al-</a:t>
            </a:r>
            <a:r>
              <a:rPr lang="en-US" sz="2000" dirty="0" err="1">
                <a:solidFill>
                  <a:srgbClr val="000000"/>
                </a:solidFill>
                <a:latin typeface="Times New Roman" panose="02020603050405020304" pitchFamily="18" charset="0"/>
              </a:rPr>
              <a:t>Nusus</a:t>
            </a:r>
            <a:r>
              <a:rPr lang="en-US" sz="2000" dirty="0">
                <a:solidFill>
                  <a:srgbClr val="000000"/>
                </a:solidFill>
                <a:latin typeface="Times New Roman" panose="02020603050405020304" pitchFamily="18" charset="0"/>
              </a:rPr>
              <a:t> fi al-</a:t>
            </a:r>
            <a:r>
              <a:rPr lang="en-US" sz="2000" dirty="0" err="1">
                <a:solidFill>
                  <a:srgbClr val="000000"/>
                </a:solidFill>
                <a:latin typeface="Times New Roman" panose="02020603050405020304" pitchFamily="18" charset="0"/>
              </a:rPr>
              <a:t>Talif</a:t>
            </a:r>
            <a:r>
              <a:rPr lang="en-US" sz="2000" dirty="0">
                <a:solidFill>
                  <a:srgbClr val="000000"/>
                </a:solidFill>
                <a:latin typeface="Times New Roman" panose="02020603050405020304" pitchFamily="18" charset="0"/>
              </a:rPr>
              <a:t> al-Arabi: </a:t>
            </a:r>
            <a:r>
              <a:rPr lang="en-US" sz="2000" dirty="0" err="1">
                <a:solidFill>
                  <a:srgbClr val="000000"/>
                </a:solidFill>
                <a:latin typeface="Times New Roman" panose="02020603050405020304" pitchFamily="18" charset="0"/>
              </a:rPr>
              <a:t>Dirasah</a:t>
            </a:r>
            <a:r>
              <a:rPr lang="en-US" sz="2000" dirty="0">
                <a:solidFill>
                  <a:srgbClr val="000000"/>
                </a:solidFill>
                <a:latin typeface="Times New Roman" panose="02020603050405020304" pitchFamily="18" charset="0"/>
              </a:rPr>
              <a:t> ala </a:t>
            </a:r>
            <a:r>
              <a:rPr lang="en-US" sz="2000" dirty="0" err="1">
                <a:solidFill>
                  <a:srgbClr val="000000"/>
                </a:solidFill>
                <a:latin typeface="Times New Roman" panose="02020603050405020304" pitchFamily="18" charset="0"/>
              </a:rPr>
              <a:t>Tafaru</a:t>
            </a:r>
            <a:r>
              <a:rPr lang="en-US" sz="2000" dirty="0">
                <a:solidFill>
                  <a:srgbClr val="000000"/>
                </a:solidFill>
                <a:latin typeface="Times New Roman" panose="02020603050405020304" pitchFamily="18" charset="0"/>
              </a:rPr>
              <a:t> al-</a:t>
            </a:r>
            <a:r>
              <a:rPr lang="en-US" sz="2000" dirty="0" err="1">
                <a:solidFill>
                  <a:srgbClr val="000000"/>
                </a:solidFill>
                <a:latin typeface="Times New Roman" panose="02020603050405020304" pitchFamily="18" charset="0"/>
              </a:rPr>
              <a:t>Nusus</a:t>
            </a:r>
            <a:r>
              <a:rPr lang="en-US" sz="2000" dirty="0">
                <a:solidFill>
                  <a:srgbClr val="000000"/>
                </a:solidFill>
                <a:latin typeface="Times New Roman" panose="02020603050405020304" pitchFamily="18" charset="0"/>
              </a:rPr>
              <a:t> al-</a:t>
            </a:r>
            <a:r>
              <a:rPr lang="en-US" sz="2000" dirty="0" err="1">
                <a:solidFill>
                  <a:srgbClr val="000000"/>
                </a:solidFill>
                <a:latin typeface="Times New Roman" panose="02020603050405020304" pitchFamily="18" charset="0"/>
              </a:rPr>
              <a:t>Arabiyah</a:t>
            </a:r>
            <a:r>
              <a:rPr lang="en-US" sz="2000" dirty="0">
                <a:solidFill>
                  <a:srgbClr val="000000"/>
                </a:solidFill>
                <a:latin typeface="Times New Roman" panose="02020603050405020304" pitchFamily="18" charset="0"/>
              </a:rPr>
              <a:t>: </a:t>
            </a:r>
            <a:r>
              <a:rPr lang="en-US" sz="2000" dirty="0" err="1">
                <a:solidFill>
                  <a:srgbClr val="000000"/>
                </a:solidFill>
                <a:latin typeface="Times New Roman" panose="02020603050405020304" pitchFamily="18" charset="0"/>
              </a:rPr>
              <a:t>Manhaj</a:t>
            </a:r>
            <a:r>
              <a:rPr lang="en-US" sz="2000" dirty="0">
                <a:solidFill>
                  <a:srgbClr val="000000"/>
                </a:solidFill>
                <a:latin typeface="Times New Roman" panose="02020603050405020304" pitchFamily="18" charset="0"/>
              </a:rPr>
              <a:t> </a:t>
            </a:r>
            <a:r>
              <a:rPr lang="en-US" sz="2000" dirty="0" err="1">
                <a:solidFill>
                  <a:srgbClr val="000000"/>
                </a:solidFill>
                <a:latin typeface="Times New Roman" panose="02020603050405020304" pitchFamily="18" charset="0"/>
              </a:rPr>
              <a:t>Jadid</a:t>
            </a:r>
            <a:r>
              <a:rPr lang="en-US" sz="2000" dirty="0">
                <a:solidFill>
                  <a:srgbClr val="000000"/>
                </a:solidFill>
                <a:latin typeface="Times New Roman" panose="02020603050405020304" pitchFamily="18" charset="0"/>
              </a:rPr>
              <a:t> Li-</a:t>
            </a:r>
            <a:r>
              <a:rPr lang="en-US" sz="2000" dirty="0" err="1">
                <a:solidFill>
                  <a:srgbClr val="000000"/>
                </a:solidFill>
                <a:latin typeface="Times New Roman" panose="02020603050405020304" pitchFamily="18" charset="0"/>
              </a:rPr>
              <a:t>Ilm</a:t>
            </a:r>
            <a:r>
              <a:rPr lang="en-US" sz="2000" dirty="0">
                <a:solidFill>
                  <a:srgbClr val="000000"/>
                </a:solidFill>
                <a:latin typeface="Times New Roman" panose="02020603050405020304" pitchFamily="18" charset="0"/>
              </a:rPr>
              <a:t> al-</a:t>
            </a:r>
            <a:r>
              <a:rPr lang="en-US" sz="2000" dirty="0" err="1">
                <a:solidFill>
                  <a:srgbClr val="000000"/>
                </a:solidFill>
                <a:latin typeface="Times New Roman" panose="02020603050405020304" pitchFamily="18" charset="0"/>
              </a:rPr>
              <a:t>bibliugrafiah</a:t>
            </a:r>
            <a:r>
              <a:rPr lang="en-US" sz="2000" dirty="0">
                <a:solidFill>
                  <a:srgbClr val="000000"/>
                </a:solidFill>
                <a:latin typeface="Times New Roman" panose="02020603050405020304" pitchFamily="18" charset="0"/>
              </a:rPr>
              <a:t> al- </a:t>
            </a:r>
            <a:r>
              <a:rPr lang="en-US" sz="2000" dirty="0" err="1">
                <a:solidFill>
                  <a:srgbClr val="000000"/>
                </a:solidFill>
                <a:latin typeface="Times New Roman" panose="02020603050405020304" pitchFamily="18" charset="0"/>
              </a:rPr>
              <a:t>takwiniyah</a:t>
            </a:r>
            <a:r>
              <a:rPr lang="en-US" sz="2000" dirty="0">
                <a:solidFill>
                  <a:srgbClr val="000000"/>
                </a:solidFill>
                <a:latin typeface="Times New Roman" panose="02020603050405020304" pitchFamily="18" charset="0"/>
              </a:rPr>
              <a:t>” in Arabic language </a:t>
            </a:r>
            <a:r>
              <a:rPr lang="en-US" b="1" dirty="0">
                <a:solidFill>
                  <a:srgbClr val="FF0000"/>
                </a:solidFill>
                <a:latin typeface="Times New Roman" panose="02020603050405020304" pitchFamily="18" charset="0"/>
                <a:cs typeface="Times New Roman" panose="02020603050405020304" pitchFamily="18" charset="0"/>
              </a:rPr>
              <a:t>(</a:t>
            </a:r>
            <a:r>
              <a:rPr lang="ar-AE" sz="2000" b="1" dirty="0">
                <a:solidFill>
                  <a:srgbClr val="FF0000"/>
                </a:solidFill>
                <a:latin typeface="Times New Roman" panose="02020603050405020304" pitchFamily="18" charset="0"/>
                <a:cs typeface="Times New Roman" panose="02020603050405020304" pitchFamily="18" charset="0"/>
              </a:rPr>
              <a:t>العلاقات بين النصوص في التأليف العربي : دراسة على تفارع النصوص العربية : منهج</a:t>
            </a:r>
            <a:r>
              <a:rPr lang="ar-AE" sz="2000" dirty="0">
                <a:solidFill>
                  <a:srgbClr val="000000"/>
                </a:solidFill>
                <a:latin typeface="Times New Roman" panose="02020603050405020304" pitchFamily="18" charset="0"/>
              </a:rPr>
              <a:t> </a:t>
            </a:r>
            <a:r>
              <a:rPr lang="ar-AE" sz="2000" b="1" dirty="0">
                <a:solidFill>
                  <a:srgbClr val="FF0000"/>
                </a:solidFill>
                <a:latin typeface="Times New Roman" panose="02020603050405020304" pitchFamily="18" charset="0"/>
                <a:cs typeface="Times New Roman" panose="02020603050405020304" pitchFamily="18" charset="0"/>
              </a:rPr>
              <a:t>جديد لعلم الببليوجرافيا التكوينية</a:t>
            </a:r>
            <a:r>
              <a:rPr lang="en-US" sz="2000" dirty="0">
                <a:solidFill>
                  <a:srgbClr val="000000"/>
                </a:solidFill>
                <a:latin typeface="Times New Roman" panose="02020603050405020304" pitchFamily="18" charset="0"/>
              </a:rPr>
              <a:t>) in which he introduced relationships in Arabic script materials.</a:t>
            </a:r>
          </a:p>
          <a:p>
            <a:pPr>
              <a:lnSpc>
                <a:spcPct val="115000"/>
              </a:lnSpc>
            </a:pPr>
            <a:endParaRPr lang="en-US" sz="2000" dirty="0">
              <a:solidFill>
                <a:srgbClr val="000000"/>
              </a:solidFill>
              <a:latin typeface="Times New Roman" panose="02020603050405020304" pitchFamily="18" charset="0"/>
            </a:endParaRPr>
          </a:p>
          <a:p>
            <a:pPr>
              <a:lnSpc>
                <a:spcPct val="115000"/>
              </a:lnSpc>
            </a:pPr>
            <a:r>
              <a:rPr lang="en-US" sz="2000" dirty="0" err="1">
                <a:solidFill>
                  <a:srgbClr val="000000"/>
                </a:solidFill>
                <a:latin typeface="Times New Roman" panose="02020603050405020304" pitchFamily="18" charset="0"/>
              </a:rPr>
              <a:t>Nabhan</a:t>
            </a:r>
            <a:r>
              <a:rPr lang="en-US" sz="2000" dirty="0">
                <a:solidFill>
                  <a:srgbClr val="000000"/>
                </a:solidFill>
                <a:latin typeface="Times New Roman" panose="02020603050405020304" pitchFamily="18" charset="0"/>
              </a:rPr>
              <a:t> defined more than 60 types of relationships mainly in Arabic rare books and manuscripts.</a:t>
            </a:r>
          </a:p>
          <a:p>
            <a:pPr>
              <a:lnSpc>
                <a:spcPct val="115000"/>
              </a:lnSpc>
            </a:pPr>
            <a:endParaRPr lang="en-US" sz="2000" dirty="0">
              <a:solidFill>
                <a:srgbClr val="000000"/>
              </a:solidFill>
              <a:latin typeface="Times New Roman" panose="02020603050405020304" pitchFamily="18" charset="0"/>
            </a:endParaRPr>
          </a:p>
          <a:p>
            <a:pPr>
              <a:lnSpc>
                <a:spcPct val="115000"/>
              </a:lnSpc>
            </a:pPr>
            <a:r>
              <a:rPr lang="en-US" sz="2000" dirty="0">
                <a:solidFill>
                  <a:srgbClr val="000000"/>
                </a:solidFill>
                <a:latin typeface="Times New Roman" panose="02020603050405020304" pitchFamily="18" charset="0"/>
              </a:rPr>
              <a:t>He also republished his study in 2007 under a different title “</a:t>
            </a:r>
            <a:r>
              <a:rPr lang="en-US" sz="2000" dirty="0" err="1">
                <a:solidFill>
                  <a:srgbClr val="000000"/>
                </a:solidFill>
                <a:latin typeface="Times New Roman" panose="02020603050405020304" pitchFamily="18" charset="0"/>
              </a:rPr>
              <a:t>Abqariyat</a:t>
            </a:r>
            <a:r>
              <a:rPr lang="en-US" sz="2000" dirty="0">
                <a:solidFill>
                  <a:srgbClr val="000000"/>
                </a:solidFill>
                <a:latin typeface="Times New Roman" panose="02020603050405020304" pitchFamily="18" charset="0"/>
              </a:rPr>
              <a:t> al-</a:t>
            </a:r>
            <a:r>
              <a:rPr lang="en-US" sz="2000" dirty="0" err="1">
                <a:solidFill>
                  <a:srgbClr val="000000"/>
                </a:solidFill>
                <a:latin typeface="Times New Roman" panose="02020603050405020304" pitchFamily="18" charset="0"/>
              </a:rPr>
              <a:t>talif</a:t>
            </a:r>
            <a:r>
              <a:rPr lang="en-US" sz="2000" dirty="0">
                <a:solidFill>
                  <a:srgbClr val="000000"/>
                </a:solidFill>
                <a:latin typeface="Times New Roman" panose="02020603050405020304" pitchFamily="18" charset="0"/>
              </a:rPr>
              <a:t> al-Arabi: </a:t>
            </a:r>
            <a:r>
              <a:rPr lang="en-US" sz="2000" dirty="0" err="1">
                <a:solidFill>
                  <a:srgbClr val="000000"/>
                </a:solidFill>
                <a:latin typeface="Times New Roman" panose="02020603050405020304" pitchFamily="18" charset="0"/>
              </a:rPr>
              <a:t>alaaqat</a:t>
            </a:r>
            <a:r>
              <a:rPr lang="en-US" sz="2000" dirty="0">
                <a:solidFill>
                  <a:srgbClr val="000000"/>
                </a:solidFill>
                <a:latin typeface="Times New Roman" panose="02020603050405020304" pitchFamily="18" charset="0"/>
              </a:rPr>
              <a:t> al-</a:t>
            </a:r>
            <a:r>
              <a:rPr lang="en-US" sz="2000" dirty="0" err="1">
                <a:solidFill>
                  <a:srgbClr val="000000"/>
                </a:solidFill>
                <a:latin typeface="Times New Roman" panose="02020603050405020304" pitchFamily="18" charset="0"/>
              </a:rPr>
              <a:t>nusus</a:t>
            </a:r>
            <a:r>
              <a:rPr lang="en-US" sz="2000" dirty="0">
                <a:solidFill>
                  <a:srgbClr val="000000"/>
                </a:solidFill>
                <a:latin typeface="Times New Roman" panose="02020603050405020304" pitchFamily="18" charset="0"/>
              </a:rPr>
              <a:t> </a:t>
            </a:r>
            <a:r>
              <a:rPr lang="en-US" sz="2000" dirty="0" err="1">
                <a:solidFill>
                  <a:srgbClr val="000000"/>
                </a:solidFill>
                <a:latin typeface="Times New Roman" panose="02020603050405020304" pitchFamily="18" charset="0"/>
              </a:rPr>
              <a:t>wa</a:t>
            </a:r>
            <a:r>
              <a:rPr lang="en-US" sz="2000" dirty="0">
                <a:solidFill>
                  <a:srgbClr val="000000"/>
                </a:solidFill>
                <a:latin typeface="Times New Roman" panose="02020603050405020304" pitchFamily="18" charset="0"/>
              </a:rPr>
              <a:t>-al-</a:t>
            </a:r>
            <a:r>
              <a:rPr lang="en-US" sz="2000" dirty="0" err="1">
                <a:solidFill>
                  <a:srgbClr val="000000"/>
                </a:solidFill>
                <a:latin typeface="Times New Roman" panose="02020603050405020304" pitchFamily="18" charset="0"/>
              </a:rPr>
              <a:t>ittisal</a:t>
            </a:r>
            <a:r>
              <a:rPr lang="en-US" sz="2000" dirty="0">
                <a:solidFill>
                  <a:srgbClr val="000000"/>
                </a:solidFill>
                <a:latin typeface="Times New Roman" panose="02020603050405020304" pitchFamily="18" charset="0"/>
              </a:rPr>
              <a:t> al-</a:t>
            </a:r>
            <a:r>
              <a:rPr lang="en-US" sz="2000" dirty="0" err="1">
                <a:solidFill>
                  <a:srgbClr val="000000"/>
                </a:solidFill>
                <a:latin typeface="Times New Roman" panose="02020603050405020304" pitchFamily="18" charset="0"/>
              </a:rPr>
              <a:t>ilmi</a:t>
            </a:r>
            <a:r>
              <a:rPr lang="en-US" sz="2000" dirty="0">
                <a:solidFill>
                  <a:srgbClr val="000000"/>
                </a:solidFill>
                <a:latin typeface="Times New Roman" panose="02020603050405020304" pitchFamily="18" charset="0"/>
              </a:rPr>
              <a:t>” in Arabic language "</a:t>
            </a:r>
            <a:r>
              <a:rPr lang="ar-SA" sz="2000" b="1" dirty="0">
                <a:solidFill>
                  <a:srgbClr val="FF0000"/>
                </a:solidFill>
                <a:latin typeface="Times New Roman" panose="02020603050405020304" pitchFamily="18" charset="0"/>
                <a:cs typeface="Times New Roman" panose="02020603050405020304" pitchFamily="18" charset="0"/>
              </a:rPr>
              <a:t>عبقرية التأليف العربي: علاقات النصوص والاتصال العلمي</a:t>
            </a:r>
            <a:r>
              <a:rPr lang="en-US" sz="2000" dirty="0">
                <a:solidFill>
                  <a:srgbClr val="000000"/>
                </a:solidFill>
                <a:latin typeface="Times New Roman" panose="02020603050405020304" pitchFamily="18" charset="0"/>
              </a:rPr>
              <a:t>".</a:t>
            </a:r>
          </a:p>
        </p:txBody>
      </p:sp>
      <p:sp>
        <p:nvSpPr>
          <p:cNvPr id="8" name="Rectangle 7">
            <a:extLst>
              <a:ext uri="{FF2B5EF4-FFF2-40B4-BE49-F238E27FC236}">
                <a16:creationId xmlns:a16="http://schemas.microsoft.com/office/drawing/2014/main" id="{768E4645-CD2F-4B98-AF8D-5087034C3B41}"/>
              </a:ext>
            </a:extLst>
          </p:cNvPr>
          <p:cNvSpPr/>
          <p:nvPr/>
        </p:nvSpPr>
        <p:spPr>
          <a:xfrm>
            <a:off x="1388735" y="34805"/>
            <a:ext cx="4707265" cy="678327"/>
          </a:xfrm>
          <a:prstGeom prst="rect">
            <a:avLst/>
          </a:prstGeom>
        </p:spPr>
        <p:txBody>
          <a:bodyPr wrap="square">
            <a:spAutoFit/>
          </a:bodyPr>
          <a:lstStyle/>
          <a:p>
            <a:pPr>
              <a:lnSpc>
                <a:spcPct val="115000"/>
              </a:lnSpc>
              <a:spcAft>
                <a:spcPts val="1000"/>
              </a:spcAft>
            </a:pPr>
            <a:r>
              <a:rPr lang="en-US" sz="3600" dirty="0">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RDA Challenges…cont.</a:t>
            </a:r>
          </a:p>
        </p:txBody>
      </p:sp>
      <p:sp>
        <p:nvSpPr>
          <p:cNvPr id="9" name="Rectangle 8">
            <a:extLst>
              <a:ext uri="{FF2B5EF4-FFF2-40B4-BE49-F238E27FC236}">
                <a16:creationId xmlns:a16="http://schemas.microsoft.com/office/drawing/2014/main" id="{A7C56D63-F967-4FC0-B9ED-3C33A4648CC5}"/>
              </a:ext>
            </a:extLst>
          </p:cNvPr>
          <p:cNvSpPr/>
          <p:nvPr/>
        </p:nvSpPr>
        <p:spPr>
          <a:xfrm>
            <a:off x="1523568" y="713132"/>
            <a:ext cx="5826939" cy="483017"/>
          </a:xfrm>
          <a:prstGeom prst="rect">
            <a:avLst/>
          </a:prstGeom>
        </p:spPr>
        <p:txBody>
          <a:bodyPr wrap="square">
            <a:spAutoFit/>
          </a:bodyPr>
          <a:lstStyle/>
          <a:p>
            <a:pPr marL="571500" indent="-571500">
              <a:lnSpc>
                <a:spcPct val="115000"/>
              </a:lnSpc>
              <a:spcAft>
                <a:spcPts val="1000"/>
              </a:spcAft>
              <a:buFont typeface="Wingdings" panose="05000000000000000000" pitchFamily="2" charset="2"/>
              <a:buChar char="q"/>
            </a:pPr>
            <a:r>
              <a:rPr lang="en-US" sz="2400" b="1" dirty="0">
                <a:effectLst>
                  <a:outerShdw blurRad="38100" dist="38100" dir="2700000" algn="tl">
                    <a:srgbClr val="000000">
                      <a:alpha val="43137"/>
                    </a:srgbClr>
                  </a:outerShdw>
                </a:effectLst>
                <a:latin typeface="Times New Roman" panose="02020603050405020304" pitchFamily="18" charset="0"/>
                <a:ea typeface="+mj-ea"/>
                <a:cs typeface="Arial" panose="020B0604020202020204" pitchFamily="34" charset="0"/>
              </a:rPr>
              <a:t>Relationship Designators …cont.</a:t>
            </a:r>
          </a:p>
        </p:txBody>
      </p:sp>
    </p:spTree>
    <p:extLst>
      <p:ext uri="{BB962C8B-B14F-4D97-AF65-F5344CB8AC3E}">
        <p14:creationId xmlns:p14="http://schemas.microsoft.com/office/powerpoint/2010/main" val="1941850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6D7599B-A8EA-4BA9-8192-EF708C48C329}"/>
              </a:ext>
            </a:extLst>
          </p:cNvPr>
          <p:cNvGraphicFramePr>
            <a:graphicFrameLocks noGrp="1"/>
          </p:cNvGraphicFramePr>
          <p:nvPr>
            <p:extLst>
              <p:ext uri="{D42A27DB-BD31-4B8C-83A1-F6EECF244321}">
                <p14:modId xmlns:p14="http://schemas.microsoft.com/office/powerpoint/2010/main" val="1350550181"/>
              </p:ext>
            </p:extLst>
          </p:nvPr>
        </p:nvGraphicFramePr>
        <p:xfrm>
          <a:off x="1187668" y="1567902"/>
          <a:ext cx="9816663" cy="5257739"/>
        </p:xfrm>
        <a:graphic>
          <a:graphicData uri="http://schemas.openxmlformats.org/drawingml/2006/table">
            <a:tbl>
              <a:tblPr firstRow="1" bandRow="1">
                <a:tableStyleId>{5C22544A-7EE6-4342-B048-85BDC9FD1C3A}</a:tableStyleId>
              </a:tblPr>
              <a:tblGrid>
                <a:gridCol w="2454166">
                  <a:extLst>
                    <a:ext uri="{9D8B030D-6E8A-4147-A177-3AD203B41FA5}">
                      <a16:colId xmlns:a16="http://schemas.microsoft.com/office/drawing/2014/main" val="3191009059"/>
                    </a:ext>
                  </a:extLst>
                </a:gridCol>
                <a:gridCol w="2454166">
                  <a:extLst>
                    <a:ext uri="{9D8B030D-6E8A-4147-A177-3AD203B41FA5}">
                      <a16:colId xmlns:a16="http://schemas.microsoft.com/office/drawing/2014/main" val="2337361825"/>
                    </a:ext>
                  </a:extLst>
                </a:gridCol>
                <a:gridCol w="3584544">
                  <a:extLst>
                    <a:ext uri="{9D8B030D-6E8A-4147-A177-3AD203B41FA5}">
                      <a16:colId xmlns:a16="http://schemas.microsoft.com/office/drawing/2014/main" val="2868264750"/>
                    </a:ext>
                  </a:extLst>
                </a:gridCol>
                <a:gridCol w="1323787">
                  <a:extLst>
                    <a:ext uri="{9D8B030D-6E8A-4147-A177-3AD203B41FA5}">
                      <a16:colId xmlns:a16="http://schemas.microsoft.com/office/drawing/2014/main" val="2689626946"/>
                    </a:ext>
                  </a:extLst>
                </a:gridCol>
              </a:tblGrid>
              <a:tr h="463766">
                <a:tc>
                  <a:txBody>
                    <a:bodyPr/>
                    <a:lstStyle/>
                    <a:p>
                      <a:r>
                        <a:rPr lang="en-US" dirty="0"/>
                        <a:t>Title</a:t>
                      </a:r>
                    </a:p>
                  </a:txBody>
                  <a:tcPr/>
                </a:tc>
                <a:tc>
                  <a:txBody>
                    <a:bodyPr/>
                    <a:lstStyle/>
                    <a:p>
                      <a:r>
                        <a:rPr lang="en-US" dirty="0"/>
                        <a:t>Author</a:t>
                      </a:r>
                    </a:p>
                  </a:txBody>
                  <a:tcPr/>
                </a:tc>
                <a:tc>
                  <a:txBody>
                    <a:bodyPr/>
                    <a:lstStyle/>
                    <a:p>
                      <a:r>
                        <a:rPr lang="en-US" dirty="0"/>
                        <a:t>Type of Relationship</a:t>
                      </a:r>
                    </a:p>
                  </a:txBody>
                  <a:tcPr/>
                </a:tc>
                <a:tc>
                  <a:txBody>
                    <a:bodyPr/>
                    <a:lstStyle/>
                    <a:p>
                      <a:r>
                        <a:rPr lang="en-US" dirty="0"/>
                        <a:t>Date</a:t>
                      </a:r>
                    </a:p>
                  </a:txBody>
                  <a:tcPr/>
                </a:tc>
                <a:extLst>
                  <a:ext uri="{0D108BD9-81ED-4DB2-BD59-A6C34878D82A}">
                    <a16:rowId xmlns:a16="http://schemas.microsoft.com/office/drawing/2014/main" val="3665403075"/>
                  </a:ext>
                </a:extLst>
              </a:tr>
              <a:tr h="587733">
                <a:tc>
                  <a:txBody>
                    <a:bodyPr/>
                    <a:lstStyle/>
                    <a:p>
                      <a:pPr algn="ctr"/>
                      <a:r>
                        <a:rPr lang="en-US" sz="1400" b="1" dirty="0" err="1">
                          <a:latin typeface="Microsoft Sans Serif" panose="020B0604020202020204" pitchFamily="34" charset="0"/>
                          <a:cs typeface="Microsoft Sans Serif" panose="020B0604020202020204" pitchFamily="34" charset="0"/>
                        </a:rPr>
                        <a:t>Islah</a:t>
                      </a:r>
                      <a:r>
                        <a:rPr lang="en-US" sz="1400" b="1" dirty="0">
                          <a:latin typeface="Microsoft Sans Serif" panose="020B0604020202020204" pitchFamily="34" charset="0"/>
                          <a:cs typeface="Microsoft Sans Serif" panose="020B0604020202020204" pitchFamily="34" charset="0"/>
                        </a:rPr>
                        <a:t> Al </a:t>
                      </a:r>
                      <a:r>
                        <a:rPr lang="en-US" sz="1400" b="1" dirty="0" err="1">
                          <a:latin typeface="Microsoft Sans Serif" panose="020B0604020202020204" pitchFamily="34" charset="0"/>
                          <a:cs typeface="Microsoft Sans Serif" panose="020B0604020202020204" pitchFamily="34" charset="0"/>
                        </a:rPr>
                        <a:t>Mantiq</a:t>
                      </a:r>
                      <a:endParaRPr lang="en-US" sz="1400" b="1" dirty="0">
                        <a:latin typeface="Microsoft Sans Serif" panose="020B0604020202020204" pitchFamily="34" charset="0"/>
                        <a:cs typeface="Microsoft Sans Serif" panose="020B0604020202020204" pitchFamily="34" charset="0"/>
                      </a:endParaRPr>
                    </a:p>
                    <a:p>
                      <a:pPr algn="ctr"/>
                      <a:r>
                        <a:rPr lang="ar-AE" sz="1400" b="1" dirty="0">
                          <a:latin typeface="Microsoft Sans Serif" panose="020B0604020202020204" pitchFamily="34" charset="0"/>
                          <a:cs typeface="Microsoft Sans Serif" panose="020B0604020202020204" pitchFamily="34" charset="0"/>
                        </a:rPr>
                        <a:t> إصلاح المنطق</a:t>
                      </a:r>
                      <a:endParaRPr lang="en-US" sz="1400" b="1" dirty="0">
                        <a:latin typeface="Microsoft Sans Serif" panose="020B0604020202020204" pitchFamily="34" charset="0"/>
                        <a:cs typeface="Microsoft Sans Serif" panose="020B0604020202020204" pitchFamily="34" charset="0"/>
                      </a:endParaRPr>
                    </a:p>
                  </a:txBody>
                  <a:tcPr/>
                </a:tc>
                <a:tc>
                  <a:txBody>
                    <a:bodyPr/>
                    <a:lstStyle/>
                    <a:p>
                      <a:pPr algn="ctr"/>
                      <a:r>
                        <a:rPr lang="en-US" sz="1400" b="1" dirty="0">
                          <a:latin typeface="Microsoft Sans Serif" panose="020B0604020202020204" pitchFamily="34" charset="0"/>
                          <a:cs typeface="Microsoft Sans Serif" panose="020B0604020202020204" pitchFamily="34" charset="0"/>
                        </a:rPr>
                        <a:t>Ibn al-</a:t>
                      </a:r>
                      <a:r>
                        <a:rPr lang="en-US" sz="1400" b="1" dirty="0" err="1">
                          <a:latin typeface="Microsoft Sans Serif" panose="020B0604020202020204" pitchFamily="34" charset="0"/>
                          <a:cs typeface="Microsoft Sans Serif" panose="020B0604020202020204" pitchFamily="34" charset="0"/>
                        </a:rPr>
                        <a:t>Sikkit</a:t>
                      </a:r>
                      <a:endParaRPr lang="en-US" sz="1400" b="1" dirty="0">
                        <a:latin typeface="Microsoft Sans Serif" panose="020B0604020202020204" pitchFamily="34" charset="0"/>
                        <a:cs typeface="Microsoft Sans Serif" panose="020B0604020202020204" pitchFamily="34" charset="0"/>
                      </a:endParaRPr>
                    </a:p>
                    <a:p>
                      <a:pPr algn="ctr"/>
                      <a:r>
                        <a:rPr lang="ar-AE" sz="1400" b="1" dirty="0">
                          <a:latin typeface="Microsoft Sans Serif" panose="020B0604020202020204" pitchFamily="34" charset="0"/>
                          <a:cs typeface="Microsoft Sans Serif" panose="020B0604020202020204" pitchFamily="34" charset="0"/>
                        </a:rPr>
                        <a:t>ابن السكيت</a:t>
                      </a:r>
                      <a:endParaRPr lang="en-US" sz="1400" b="1" dirty="0">
                        <a:latin typeface="Microsoft Sans Serif" panose="020B0604020202020204" pitchFamily="34" charset="0"/>
                        <a:cs typeface="Microsoft Sans Serif" panose="020B0604020202020204" pitchFamily="34" charset="0"/>
                      </a:endParaRPr>
                    </a:p>
                  </a:txBody>
                  <a:tcPr/>
                </a:tc>
                <a:tc>
                  <a:txBody>
                    <a:bodyPr/>
                    <a:lstStyle/>
                    <a:p>
                      <a:pPr algn="ctr"/>
                      <a:r>
                        <a:rPr lang="en-US" sz="1400" b="1" dirty="0">
                          <a:latin typeface="Microsoft Sans Serif" panose="020B0604020202020204" pitchFamily="34" charset="0"/>
                          <a:cs typeface="Microsoft Sans Serif" panose="020B0604020202020204" pitchFamily="34" charset="0"/>
                        </a:rPr>
                        <a:t>Original Text</a:t>
                      </a:r>
                    </a:p>
                    <a:p>
                      <a:pPr algn="ctr"/>
                      <a:r>
                        <a:rPr lang="ar-AE" sz="1400" b="1" dirty="0">
                          <a:latin typeface="Microsoft Sans Serif" panose="020B0604020202020204" pitchFamily="34" charset="0"/>
                          <a:cs typeface="Microsoft Sans Serif" panose="020B0604020202020204" pitchFamily="34" charset="0"/>
                        </a:rPr>
                        <a:t>النص الأصلي</a:t>
                      </a:r>
                      <a:endParaRPr lang="en-US" sz="1400" b="1" dirty="0">
                        <a:latin typeface="Microsoft Sans Serif" panose="020B0604020202020204" pitchFamily="34" charset="0"/>
                        <a:cs typeface="Microsoft Sans Serif" panose="020B0604020202020204" pitchFamily="34" charset="0"/>
                      </a:endParaRPr>
                    </a:p>
                  </a:txBody>
                  <a:tcPr/>
                </a:tc>
                <a:tc>
                  <a:txBody>
                    <a:bodyPr/>
                    <a:lstStyle/>
                    <a:p>
                      <a:pPr algn="ctr"/>
                      <a:r>
                        <a:rPr lang="en-US" sz="1400" b="1" dirty="0">
                          <a:latin typeface="Microsoft Sans Serif" panose="020B0604020202020204" pitchFamily="34" charset="0"/>
                          <a:cs typeface="Microsoft Sans Serif" panose="020B0604020202020204" pitchFamily="34" charset="0"/>
                        </a:rPr>
                        <a:t>1956</a:t>
                      </a:r>
                    </a:p>
                  </a:txBody>
                  <a:tcPr/>
                </a:tc>
                <a:extLst>
                  <a:ext uri="{0D108BD9-81ED-4DB2-BD59-A6C34878D82A}">
                    <a16:rowId xmlns:a16="http://schemas.microsoft.com/office/drawing/2014/main" val="856014500"/>
                  </a:ext>
                </a:extLst>
              </a:tr>
              <a:tr h="932944">
                <a:tc>
                  <a:txBody>
                    <a:bodyPr/>
                    <a:lstStyle/>
                    <a:p>
                      <a:pPr algn="ctr"/>
                      <a:r>
                        <a:rPr lang="en-US" sz="1400" b="1" dirty="0" err="1">
                          <a:latin typeface="Microsoft Sans Serif" panose="020B0604020202020204" pitchFamily="34" charset="0"/>
                          <a:cs typeface="Microsoft Sans Serif" panose="020B0604020202020204" pitchFamily="34" charset="0"/>
                        </a:rPr>
                        <a:t>Mukhtasar</a:t>
                      </a:r>
                      <a:r>
                        <a:rPr lang="en-US" sz="1400" b="1" dirty="0">
                          <a:latin typeface="Microsoft Sans Serif" panose="020B0604020202020204" pitchFamily="34" charset="0"/>
                          <a:cs typeface="Microsoft Sans Serif" panose="020B0604020202020204" pitchFamily="34" charset="0"/>
                        </a:rPr>
                        <a:t> </a:t>
                      </a:r>
                      <a:r>
                        <a:rPr lang="en-US" sz="1400" b="1" dirty="0" err="1">
                          <a:latin typeface="Microsoft Sans Serif" panose="020B0604020202020204" pitchFamily="34" charset="0"/>
                          <a:cs typeface="Microsoft Sans Serif" panose="020B0604020202020204" pitchFamily="34" charset="0"/>
                        </a:rPr>
                        <a:t>Islah</a:t>
                      </a:r>
                      <a:r>
                        <a:rPr lang="en-US" sz="1400" b="1" dirty="0">
                          <a:latin typeface="Microsoft Sans Serif" panose="020B0604020202020204" pitchFamily="34" charset="0"/>
                          <a:cs typeface="Microsoft Sans Serif" panose="020B0604020202020204" pitchFamily="34" charset="0"/>
                        </a:rPr>
                        <a:t> Al </a:t>
                      </a:r>
                      <a:r>
                        <a:rPr lang="en-US" sz="1400" b="1" dirty="0" err="1">
                          <a:latin typeface="Microsoft Sans Serif" panose="020B0604020202020204" pitchFamily="34" charset="0"/>
                          <a:cs typeface="Microsoft Sans Serif" panose="020B0604020202020204" pitchFamily="34" charset="0"/>
                        </a:rPr>
                        <a:t>Mantiq</a:t>
                      </a:r>
                      <a:endParaRPr lang="en-US" sz="1400" b="1" dirty="0">
                        <a:latin typeface="Microsoft Sans Serif" panose="020B0604020202020204" pitchFamily="34" charset="0"/>
                        <a:cs typeface="Microsoft Sans Serif" panose="020B0604020202020204" pitchFamily="34" charset="0"/>
                      </a:endParaRPr>
                    </a:p>
                    <a:p>
                      <a:pPr algn="ctr"/>
                      <a:r>
                        <a:rPr lang="ar-AE" sz="1400" b="1" dirty="0">
                          <a:latin typeface="Microsoft Sans Serif" panose="020B0604020202020204" pitchFamily="34" charset="0"/>
                          <a:cs typeface="Microsoft Sans Serif" panose="020B0604020202020204" pitchFamily="34" charset="0"/>
                        </a:rPr>
                        <a:t>مختصر إصلاح المنطق</a:t>
                      </a:r>
                      <a:endParaRPr lang="en-US" sz="1400" b="1" dirty="0">
                        <a:latin typeface="Microsoft Sans Serif" panose="020B0604020202020204" pitchFamily="34" charset="0"/>
                        <a:cs typeface="Microsoft Sans Serif" panose="020B0604020202020204" pitchFamily="34" charset="0"/>
                      </a:endParaRPr>
                    </a:p>
                  </a:txBody>
                  <a:tcPr/>
                </a:tc>
                <a:tc>
                  <a:txBody>
                    <a:bodyPr/>
                    <a:lstStyle/>
                    <a:p>
                      <a:pPr algn="ctr"/>
                      <a:r>
                        <a:rPr lang="en-US" sz="1400" b="1" dirty="0">
                          <a:latin typeface="Microsoft Sans Serif" panose="020B0604020202020204" pitchFamily="34" charset="0"/>
                          <a:cs typeface="Microsoft Sans Serif" panose="020B0604020202020204" pitchFamily="34" charset="0"/>
                        </a:rPr>
                        <a:t>Al-</a:t>
                      </a:r>
                      <a:r>
                        <a:rPr lang="en-US" sz="1400" b="1" dirty="0" err="1">
                          <a:latin typeface="Microsoft Sans Serif" panose="020B0604020202020204" pitchFamily="34" charset="0"/>
                          <a:cs typeface="Microsoft Sans Serif" panose="020B0604020202020204" pitchFamily="34" charset="0"/>
                        </a:rPr>
                        <a:t>Wazīr</a:t>
                      </a:r>
                      <a:r>
                        <a:rPr lang="en-US" sz="1400" b="1" dirty="0">
                          <a:latin typeface="Microsoft Sans Serif" panose="020B0604020202020204" pitchFamily="34" charset="0"/>
                          <a:cs typeface="Microsoft Sans Serif" panose="020B0604020202020204" pitchFamily="34" charset="0"/>
                        </a:rPr>
                        <a:t> </a:t>
                      </a:r>
                      <a:r>
                        <a:rPr lang="en-US" sz="1400" b="1" dirty="0" err="1">
                          <a:latin typeface="Microsoft Sans Serif" panose="020B0604020202020204" pitchFamily="34" charset="0"/>
                          <a:cs typeface="Microsoft Sans Serif" panose="020B0604020202020204" pitchFamily="34" charset="0"/>
                        </a:rPr>
                        <a:t>Abī</a:t>
                      </a:r>
                      <a:r>
                        <a:rPr lang="en-US" sz="1400" b="1" dirty="0">
                          <a:latin typeface="Microsoft Sans Serif" panose="020B0604020202020204" pitchFamily="34" charset="0"/>
                          <a:cs typeface="Microsoft Sans Serif" panose="020B0604020202020204" pitchFamily="34" charset="0"/>
                        </a:rPr>
                        <a:t> al-</a:t>
                      </a:r>
                      <a:r>
                        <a:rPr lang="en-US" sz="1400" b="1" dirty="0" err="1">
                          <a:latin typeface="Microsoft Sans Serif" panose="020B0604020202020204" pitchFamily="34" charset="0"/>
                          <a:cs typeface="Microsoft Sans Serif" panose="020B0604020202020204" pitchFamily="34" charset="0"/>
                        </a:rPr>
                        <a:t>Qasīm</a:t>
                      </a:r>
                      <a:r>
                        <a:rPr lang="en-US" sz="1400" b="1" dirty="0">
                          <a:latin typeface="Microsoft Sans Serif" panose="020B0604020202020204" pitchFamily="34" charset="0"/>
                          <a:cs typeface="Microsoft Sans Serif" panose="020B0604020202020204" pitchFamily="34" charset="0"/>
                        </a:rPr>
                        <a:t> al-</a:t>
                      </a:r>
                      <a:r>
                        <a:rPr lang="en-US" sz="1400" b="1" dirty="0" err="1">
                          <a:latin typeface="Microsoft Sans Serif" panose="020B0604020202020204" pitchFamily="34" charset="0"/>
                          <a:cs typeface="Microsoft Sans Serif" panose="020B0604020202020204" pitchFamily="34" charset="0"/>
                        </a:rPr>
                        <a:t>Husayn</a:t>
                      </a:r>
                      <a:r>
                        <a:rPr lang="en-US" sz="1400" b="1" dirty="0">
                          <a:latin typeface="Microsoft Sans Serif" panose="020B0604020202020204" pitchFamily="34" charset="0"/>
                          <a:cs typeface="Microsoft Sans Serif" panose="020B0604020202020204" pitchFamily="34" charset="0"/>
                        </a:rPr>
                        <a:t> ibn </a:t>
                      </a:r>
                      <a:r>
                        <a:rPr lang="en-US" sz="1400" b="1" dirty="0" err="1">
                          <a:latin typeface="Microsoft Sans Serif" panose="020B0604020202020204" pitchFamily="34" charset="0"/>
                          <a:cs typeface="Microsoft Sans Serif" panose="020B0604020202020204" pitchFamily="34" charset="0"/>
                        </a:rPr>
                        <a:t>ʻAlī</a:t>
                      </a:r>
                      <a:r>
                        <a:rPr lang="en-US" sz="1400" b="1" dirty="0">
                          <a:latin typeface="Microsoft Sans Serif" panose="020B0604020202020204" pitchFamily="34" charset="0"/>
                          <a:cs typeface="Microsoft Sans Serif" panose="020B0604020202020204" pitchFamily="34" charset="0"/>
                        </a:rPr>
                        <a:t> al-</a:t>
                      </a:r>
                      <a:r>
                        <a:rPr lang="en-US" sz="1400" b="1" dirty="0" err="1">
                          <a:latin typeface="Microsoft Sans Serif" panose="020B0604020202020204" pitchFamily="34" charset="0"/>
                          <a:cs typeface="Microsoft Sans Serif" panose="020B0604020202020204" pitchFamily="34" charset="0"/>
                        </a:rPr>
                        <a:t>Maghribi</a:t>
                      </a:r>
                      <a:endParaRPr lang="ar-SA" sz="1400" b="1" dirty="0">
                        <a:latin typeface="Microsoft Sans Serif" panose="020B0604020202020204" pitchFamily="34" charset="0"/>
                        <a:cs typeface="Microsoft Sans Serif" panose="020B0604020202020204" pitchFamily="34" charset="0"/>
                      </a:endParaRPr>
                    </a:p>
                    <a:p>
                      <a:pPr algn="ctr"/>
                      <a:r>
                        <a:rPr lang="ar-AE" sz="1400" b="1" dirty="0">
                          <a:latin typeface="Microsoft Sans Serif" panose="020B0604020202020204" pitchFamily="34" charset="0"/>
                          <a:cs typeface="Microsoft Sans Serif" panose="020B0604020202020204" pitchFamily="34" charset="0"/>
                        </a:rPr>
                        <a:t>ال</a:t>
                      </a:r>
                      <a:r>
                        <a:rPr lang="ar-SA" sz="1400" b="1" dirty="0">
                          <a:latin typeface="Microsoft Sans Serif" panose="020B0604020202020204" pitchFamily="34" charset="0"/>
                          <a:cs typeface="Microsoft Sans Serif" panose="020B0604020202020204" pitchFamily="34" charset="0"/>
                        </a:rPr>
                        <a:t>وزير أبي القاسم ال</a:t>
                      </a:r>
                      <a:r>
                        <a:rPr lang="ar-AE" sz="1400" b="1" dirty="0">
                          <a:latin typeface="Microsoft Sans Serif" panose="020B0604020202020204" pitchFamily="34" charset="0"/>
                          <a:cs typeface="Microsoft Sans Serif" panose="020B0604020202020204" pitchFamily="34" charset="0"/>
                        </a:rPr>
                        <a:t>حس</a:t>
                      </a:r>
                      <a:r>
                        <a:rPr lang="ar-SA" sz="1400" b="1" dirty="0">
                          <a:latin typeface="Microsoft Sans Serif" panose="020B0604020202020204" pitchFamily="34" charset="0"/>
                          <a:cs typeface="Microsoft Sans Serif" panose="020B0604020202020204" pitchFamily="34" charset="0"/>
                        </a:rPr>
                        <a:t>ي</a:t>
                      </a:r>
                      <a:r>
                        <a:rPr lang="ar-AE" sz="1400" b="1" dirty="0">
                          <a:latin typeface="Microsoft Sans Serif" panose="020B0604020202020204" pitchFamily="34" charset="0"/>
                          <a:cs typeface="Microsoft Sans Serif" panose="020B0604020202020204" pitchFamily="34" charset="0"/>
                        </a:rPr>
                        <a:t>ن </a:t>
                      </a:r>
                      <a:r>
                        <a:rPr lang="ar-SA" sz="1400" b="1" dirty="0">
                          <a:latin typeface="Microsoft Sans Serif" panose="020B0604020202020204" pitchFamily="34" charset="0"/>
                          <a:cs typeface="Microsoft Sans Serif" panose="020B0604020202020204" pitchFamily="34" charset="0"/>
                        </a:rPr>
                        <a:t>ا</a:t>
                      </a:r>
                      <a:r>
                        <a:rPr lang="ar-AE" sz="1400" b="1" dirty="0">
                          <a:latin typeface="Microsoft Sans Serif" panose="020B0604020202020204" pitchFamily="34" charset="0"/>
                          <a:cs typeface="Microsoft Sans Serif" panose="020B0604020202020204" pitchFamily="34" charset="0"/>
                        </a:rPr>
                        <a:t>بن علي المغربي</a:t>
                      </a:r>
                      <a:endParaRPr lang="en-US" sz="1400" b="1" dirty="0">
                        <a:latin typeface="Microsoft Sans Serif" panose="020B0604020202020204" pitchFamily="34" charset="0"/>
                        <a:cs typeface="Microsoft Sans Serif" panose="020B0604020202020204" pitchFamily="34" charset="0"/>
                      </a:endParaRPr>
                    </a:p>
                  </a:txBody>
                  <a:tcPr/>
                </a:tc>
                <a:tc>
                  <a:txBody>
                    <a:bodyPr/>
                    <a:lstStyle/>
                    <a:p>
                      <a:pPr algn="ctr"/>
                      <a:r>
                        <a:rPr lang="en-US" sz="1400" b="1" dirty="0">
                          <a:latin typeface="Microsoft Sans Serif" panose="020B0604020202020204" pitchFamily="34" charset="0"/>
                          <a:cs typeface="Microsoft Sans Serif" panose="020B0604020202020204" pitchFamily="34" charset="0"/>
                        </a:rPr>
                        <a:t>Abridged Work</a:t>
                      </a:r>
                    </a:p>
                    <a:p>
                      <a:pPr algn="ctr"/>
                      <a:r>
                        <a:rPr lang="ar-AE" sz="1400" b="1" dirty="0">
                          <a:latin typeface="Microsoft Sans Serif" panose="020B0604020202020204" pitchFamily="34" charset="0"/>
                          <a:cs typeface="Microsoft Sans Serif" panose="020B0604020202020204" pitchFamily="34" charset="0"/>
                        </a:rPr>
                        <a:t>مختصر</a:t>
                      </a:r>
                      <a:endParaRPr lang="en-US" sz="1400" b="1" dirty="0">
                        <a:latin typeface="Microsoft Sans Serif" panose="020B0604020202020204" pitchFamily="34" charset="0"/>
                        <a:cs typeface="Microsoft Sans Serif" panose="020B0604020202020204" pitchFamily="34" charset="0"/>
                      </a:endParaRPr>
                    </a:p>
                    <a:p>
                      <a:pPr algn="ctr"/>
                      <a:r>
                        <a:rPr lang="en-US" sz="1400" b="1" dirty="0">
                          <a:solidFill>
                            <a:srgbClr val="FF0000"/>
                          </a:solidFill>
                          <a:latin typeface="Microsoft Sans Serif" panose="020B0604020202020204" pitchFamily="34" charset="0"/>
                          <a:cs typeface="Microsoft Sans Serif" panose="020B0604020202020204" pitchFamily="34" charset="0"/>
                        </a:rPr>
                        <a:t>(Appendix J : Derivative work relationship)</a:t>
                      </a:r>
                    </a:p>
                    <a:p>
                      <a:pPr algn="ctr"/>
                      <a:r>
                        <a:rPr lang="en-US" sz="1400" b="1" dirty="0">
                          <a:solidFill>
                            <a:srgbClr val="FF0000"/>
                          </a:solidFill>
                          <a:latin typeface="Microsoft Sans Serif" panose="020B0604020202020204" pitchFamily="34" charset="0"/>
                          <a:cs typeface="Microsoft Sans Serif" panose="020B0604020202020204" pitchFamily="34" charset="0"/>
                        </a:rPr>
                        <a:t>abridged as (work)</a:t>
                      </a:r>
                    </a:p>
                  </a:txBody>
                  <a:tcPr/>
                </a:tc>
                <a:tc>
                  <a:txBody>
                    <a:bodyPr/>
                    <a:lstStyle/>
                    <a:p>
                      <a:pPr algn="ctr"/>
                      <a:r>
                        <a:rPr lang="en-US" sz="1400" b="1" dirty="0">
                          <a:latin typeface="Microsoft Sans Serif" panose="020B0604020202020204" pitchFamily="34" charset="0"/>
                          <a:cs typeface="Microsoft Sans Serif" panose="020B0604020202020204" pitchFamily="34" charset="0"/>
                        </a:rPr>
                        <a:t>1968</a:t>
                      </a:r>
                    </a:p>
                  </a:txBody>
                  <a:tcPr/>
                </a:tc>
                <a:extLst>
                  <a:ext uri="{0D108BD9-81ED-4DB2-BD59-A6C34878D82A}">
                    <a16:rowId xmlns:a16="http://schemas.microsoft.com/office/drawing/2014/main" val="211580716"/>
                  </a:ext>
                </a:extLst>
              </a:tr>
              <a:tr h="781960">
                <a:tc>
                  <a:txBody>
                    <a:bodyPr/>
                    <a:lstStyle/>
                    <a:p>
                      <a:pPr algn="ctr"/>
                      <a:r>
                        <a:rPr lang="en-US" sz="1400" b="1" dirty="0" err="1">
                          <a:latin typeface="Microsoft Sans Serif" panose="020B0604020202020204" pitchFamily="34" charset="0"/>
                          <a:cs typeface="Microsoft Sans Serif" panose="020B0604020202020204" pitchFamily="34" charset="0"/>
                        </a:rPr>
                        <a:t>Sharh</a:t>
                      </a:r>
                      <a:r>
                        <a:rPr lang="en-US" sz="1400" b="1" dirty="0">
                          <a:latin typeface="Microsoft Sans Serif" panose="020B0604020202020204" pitchFamily="34" charset="0"/>
                          <a:cs typeface="Microsoft Sans Serif" panose="020B0604020202020204" pitchFamily="34" charset="0"/>
                        </a:rPr>
                        <a:t> </a:t>
                      </a:r>
                      <a:r>
                        <a:rPr lang="en-US" sz="1400" b="1" dirty="0" err="1">
                          <a:latin typeface="Microsoft Sans Serif" panose="020B0604020202020204" pitchFamily="34" charset="0"/>
                          <a:cs typeface="Microsoft Sans Serif" panose="020B0604020202020204" pitchFamily="34" charset="0"/>
                        </a:rPr>
                        <a:t>Abyat</a:t>
                      </a:r>
                      <a:r>
                        <a:rPr lang="en-US" sz="1400" b="1" dirty="0">
                          <a:latin typeface="Microsoft Sans Serif" panose="020B0604020202020204" pitchFamily="34" charset="0"/>
                          <a:cs typeface="Microsoft Sans Serif" panose="020B0604020202020204" pitchFamily="34" charset="0"/>
                        </a:rPr>
                        <a:t> </a:t>
                      </a:r>
                      <a:r>
                        <a:rPr lang="en-US" sz="1400" b="1" dirty="0" err="1">
                          <a:latin typeface="Microsoft Sans Serif" panose="020B0604020202020204" pitchFamily="34" charset="0"/>
                          <a:cs typeface="Microsoft Sans Serif" panose="020B0604020202020204" pitchFamily="34" charset="0"/>
                        </a:rPr>
                        <a:t>Islah</a:t>
                      </a:r>
                      <a:r>
                        <a:rPr lang="en-US" sz="1400" b="1" dirty="0">
                          <a:latin typeface="Microsoft Sans Serif" panose="020B0604020202020204" pitchFamily="34" charset="0"/>
                          <a:cs typeface="Microsoft Sans Serif" panose="020B0604020202020204" pitchFamily="34" charset="0"/>
                        </a:rPr>
                        <a:t> Al </a:t>
                      </a:r>
                      <a:r>
                        <a:rPr lang="en-US" sz="1400" b="1" dirty="0" err="1">
                          <a:latin typeface="Microsoft Sans Serif" panose="020B0604020202020204" pitchFamily="34" charset="0"/>
                          <a:cs typeface="Microsoft Sans Serif" panose="020B0604020202020204" pitchFamily="34" charset="0"/>
                        </a:rPr>
                        <a:t>Mantiq</a:t>
                      </a:r>
                      <a:endParaRPr lang="en-US" sz="1400" b="1" dirty="0">
                        <a:latin typeface="Microsoft Sans Serif" panose="020B0604020202020204" pitchFamily="34" charset="0"/>
                        <a:cs typeface="Microsoft Sans Serif" panose="020B0604020202020204" pitchFamily="34" charset="0"/>
                      </a:endParaRPr>
                    </a:p>
                    <a:p>
                      <a:pPr algn="ctr"/>
                      <a:r>
                        <a:rPr lang="ar-AE" sz="1400" b="1" dirty="0">
                          <a:latin typeface="Microsoft Sans Serif" panose="020B0604020202020204" pitchFamily="34" charset="0"/>
                          <a:cs typeface="Microsoft Sans Serif" panose="020B0604020202020204" pitchFamily="34" charset="0"/>
                        </a:rPr>
                        <a:t>شرح أبيات إصلاح المنطق</a:t>
                      </a:r>
                      <a:endParaRPr lang="en-US" sz="1400" b="1" dirty="0">
                        <a:latin typeface="Microsoft Sans Serif" panose="020B0604020202020204" pitchFamily="34" charset="0"/>
                        <a:cs typeface="Microsoft Sans Serif" panose="020B0604020202020204" pitchFamily="34" charset="0"/>
                      </a:endParaRPr>
                    </a:p>
                  </a:txBody>
                  <a:tcPr/>
                </a:tc>
                <a:tc>
                  <a:txBody>
                    <a:bodyPr/>
                    <a:lstStyle/>
                    <a:p>
                      <a:pPr algn="ctr"/>
                      <a:r>
                        <a:rPr lang="en-US" sz="1400" b="1" dirty="0" err="1">
                          <a:latin typeface="Microsoft Sans Serif" panose="020B0604020202020204" pitchFamily="34" charset="0"/>
                          <a:cs typeface="Microsoft Sans Serif" panose="020B0604020202020204" pitchFamily="34" charset="0"/>
                        </a:rPr>
                        <a:t>Yūsuf</a:t>
                      </a:r>
                      <a:r>
                        <a:rPr lang="en-US" sz="1400" b="1" dirty="0">
                          <a:latin typeface="Microsoft Sans Serif" panose="020B0604020202020204" pitchFamily="34" charset="0"/>
                          <a:cs typeface="Microsoft Sans Serif" panose="020B0604020202020204" pitchFamily="34" charset="0"/>
                        </a:rPr>
                        <a:t> ibn al-</a:t>
                      </a:r>
                      <a:r>
                        <a:rPr lang="en-US" sz="1400" b="1" dirty="0" err="1">
                          <a:latin typeface="Microsoft Sans Serif" panose="020B0604020202020204" pitchFamily="34" charset="0"/>
                          <a:cs typeface="Microsoft Sans Serif" panose="020B0604020202020204" pitchFamily="34" charset="0"/>
                        </a:rPr>
                        <a:t>Ḥasan</a:t>
                      </a:r>
                      <a:r>
                        <a:rPr lang="en-US" sz="1400" b="1" dirty="0">
                          <a:latin typeface="Microsoft Sans Serif" panose="020B0604020202020204" pitchFamily="34" charset="0"/>
                          <a:cs typeface="Microsoft Sans Serif" panose="020B0604020202020204" pitchFamily="34" charset="0"/>
                        </a:rPr>
                        <a:t> ibn </a:t>
                      </a:r>
                      <a:r>
                        <a:rPr lang="en-US" sz="1400" b="1" dirty="0" err="1">
                          <a:latin typeface="Microsoft Sans Serif" panose="020B0604020202020204" pitchFamily="34" charset="0"/>
                          <a:cs typeface="Microsoft Sans Serif" panose="020B0604020202020204" pitchFamily="34" charset="0"/>
                        </a:rPr>
                        <a:t>ʻAbd</a:t>
                      </a:r>
                      <a:r>
                        <a:rPr lang="en-US" sz="1400" b="1" dirty="0">
                          <a:latin typeface="Microsoft Sans Serif" panose="020B0604020202020204" pitchFamily="34" charset="0"/>
                          <a:cs typeface="Microsoft Sans Serif" panose="020B0604020202020204" pitchFamily="34" charset="0"/>
                        </a:rPr>
                        <a:t> </a:t>
                      </a:r>
                      <a:r>
                        <a:rPr lang="en-US" sz="1400" b="1" dirty="0" err="1">
                          <a:latin typeface="Microsoft Sans Serif" panose="020B0604020202020204" pitchFamily="34" charset="0"/>
                          <a:cs typeface="Microsoft Sans Serif" panose="020B0604020202020204" pitchFamily="34" charset="0"/>
                        </a:rPr>
                        <a:t>Allāh</a:t>
                      </a:r>
                      <a:r>
                        <a:rPr lang="en-US" sz="1400" b="1" dirty="0">
                          <a:latin typeface="Microsoft Sans Serif" panose="020B0604020202020204" pitchFamily="34" charset="0"/>
                          <a:cs typeface="Microsoft Sans Serif" panose="020B0604020202020204" pitchFamily="34" charset="0"/>
                        </a:rPr>
                        <a:t> ibn al-</a:t>
                      </a:r>
                      <a:r>
                        <a:rPr lang="en-US" sz="1400" b="1" dirty="0" err="1">
                          <a:latin typeface="Microsoft Sans Serif" panose="020B0604020202020204" pitchFamily="34" charset="0"/>
                          <a:cs typeface="Microsoft Sans Serif" panose="020B0604020202020204" pitchFamily="34" charset="0"/>
                        </a:rPr>
                        <a:t>Marzubān</a:t>
                      </a:r>
                      <a:endParaRPr lang="ar-SA" sz="1400" b="1" dirty="0">
                        <a:latin typeface="Microsoft Sans Serif" panose="020B0604020202020204" pitchFamily="34" charset="0"/>
                        <a:cs typeface="Microsoft Sans Serif" panose="020B0604020202020204" pitchFamily="34" charset="0"/>
                      </a:endParaRPr>
                    </a:p>
                    <a:p>
                      <a:pPr algn="ctr"/>
                      <a:r>
                        <a:rPr lang="ar-AE" sz="1400" b="1" dirty="0">
                          <a:latin typeface="Microsoft Sans Serif" panose="020B0604020202020204" pitchFamily="34" charset="0"/>
                          <a:cs typeface="Microsoft Sans Serif" panose="020B0604020202020204" pitchFamily="34" charset="0"/>
                        </a:rPr>
                        <a:t>يوسف </a:t>
                      </a:r>
                      <a:r>
                        <a:rPr lang="ar-SA" sz="1400" b="1" dirty="0">
                          <a:latin typeface="Microsoft Sans Serif" panose="020B0604020202020204" pitchFamily="34" charset="0"/>
                          <a:cs typeface="Microsoft Sans Serif" panose="020B0604020202020204" pitchFamily="34" charset="0"/>
                        </a:rPr>
                        <a:t>ا</a:t>
                      </a:r>
                      <a:r>
                        <a:rPr lang="ar-AE" sz="1400" b="1" dirty="0">
                          <a:latin typeface="Microsoft Sans Serif" panose="020B0604020202020204" pitchFamily="34" charset="0"/>
                          <a:cs typeface="Microsoft Sans Serif" panose="020B0604020202020204" pitchFamily="34" charset="0"/>
                        </a:rPr>
                        <a:t>بن </a:t>
                      </a:r>
                      <a:r>
                        <a:rPr lang="ar-SA" sz="1400" b="1" dirty="0">
                          <a:latin typeface="Microsoft Sans Serif" panose="020B0604020202020204" pitchFamily="34" charset="0"/>
                          <a:cs typeface="Microsoft Sans Serif" panose="020B0604020202020204" pitchFamily="34" charset="0"/>
                        </a:rPr>
                        <a:t>ال</a:t>
                      </a:r>
                      <a:r>
                        <a:rPr lang="ar-AE" sz="1400" b="1" dirty="0">
                          <a:latin typeface="Microsoft Sans Serif" panose="020B0604020202020204" pitchFamily="34" charset="0"/>
                          <a:cs typeface="Microsoft Sans Serif" panose="020B0604020202020204" pitchFamily="34" charset="0"/>
                        </a:rPr>
                        <a:t>حسن ابن </a:t>
                      </a:r>
                      <a:r>
                        <a:rPr lang="ar-SA" sz="1400" b="1" dirty="0">
                          <a:latin typeface="Microsoft Sans Serif" panose="020B0604020202020204" pitchFamily="34" charset="0"/>
                          <a:cs typeface="Microsoft Sans Serif" panose="020B0604020202020204" pitchFamily="34" charset="0"/>
                        </a:rPr>
                        <a:t>عبد الله ابن </a:t>
                      </a:r>
                      <a:r>
                        <a:rPr lang="ar-AE" sz="1400" b="1" dirty="0">
                          <a:latin typeface="Microsoft Sans Serif" panose="020B0604020202020204" pitchFamily="34" charset="0"/>
                          <a:cs typeface="Microsoft Sans Serif" panose="020B0604020202020204" pitchFamily="34" charset="0"/>
                        </a:rPr>
                        <a:t>المرزبان</a:t>
                      </a:r>
                      <a:endParaRPr lang="en-US" sz="1400" b="1" dirty="0">
                        <a:latin typeface="Microsoft Sans Serif" panose="020B0604020202020204" pitchFamily="34" charset="0"/>
                        <a:cs typeface="Microsoft Sans Serif" panose="020B0604020202020204" pitchFamily="34" charset="0"/>
                      </a:endParaRPr>
                    </a:p>
                  </a:txBody>
                  <a:tcPr/>
                </a:tc>
                <a:tc>
                  <a:txBody>
                    <a:bodyPr/>
                    <a:lstStyle/>
                    <a:p>
                      <a:pPr algn="ctr"/>
                      <a:r>
                        <a:rPr lang="en-US" sz="1400" b="1" dirty="0">
                          <a:latin typeface="Microsoft Sans Serif" panose="020B0604020202020204" pitchFamily="34" charset="0"/>
                          <a:cs typeface="Microsoft Sans Serif" panose="020B0604020202020204" pitchFamily="34" charset="0"/>
                        </a:rPr>
                        <a:t>Commentary Work</a:t>
                      </a:r>
                    </a:p>
                    <a:p>
                      <a:pPr algn="ctr"/>
                      <a:r>
                        <a:rPr lang="ar-AE" sz="1400" b="1" dirty="0">
                          <a:latin typeface="Microsoft Sans Serif" panose="020B0604020202020204" pitchFamily="34" charset="0"/>
                          <a:cs typeface="Microsoft Sans Serif" panose="020B0604020202020204" pitchFamily="34" charset="0"/>
                        </a:rPr>
                        <a:t>شرح</a:t>
                      </a:r>
                      <a:endParaRPr lang="en-US" sz="1400" b="1" dirty="0">
                        <a:latin typeface="Microsoft Sans Serif" panose="020B0604020202020204" pitchFamily="34" charset="0"/>
                        <a:cs typeface="Microsoft Sans Serif" panose="020B0604020202020204" pitchFamily="34" charset="0"/>
                      </a:endParaRPr>
                    </a:p>
                    <a:p>
                      <a:pPr marL="0" algn="ctr" defTabSz="457200" rtl="0" eaLnBrk="1" latinLnBrk="0" hangingPunct="1"/>
                      <a:r>
                        <a:rPr lang="en-US" sz="1400" b="1" kern="1200" dirty="0">
                          <a:solidFill>
                            <a:srgbClr val="FF0000"/>
                          </a:solidFill>
                          <a:latin typeface="Microsoft Sans Serif" panose="020B0604020202020204" pitchFamily="34" charset="0"/>
                          <a:ea typeface="+mn-ea"/>
                          <a:cs typeface="Microsoft Sans Serif" panose="020B0604020202020204" pitchFamily="34" charset="0"/>
                        </a:rPr>
                        <a:t>(Appendix J : Descriptive work relationship)</a:t>
                      </a:r>
                    </a:p>
                    <a:p>
                      <a:pPr marL="0" algn="ctr" defTabSz="457200" rtl="0" eaLnBrk="1" latinLnBrk="0" hangingPunct="1"/>
                      <a:r>
                        <a:rPr lang="en-US" sz="1400" b="1" kern="1200" dirty="0">
                          <a:solidFill>
                            <a:srgbClr val="FF0000"/>
                          </a:solidFill>
                          <a:latin typeface="Microsoft Sans Serif" panose="020B0604020202020204" pitchFamily="34" charset="0"/>
                          <a:ea typeface="+mn-ea"/>
                          <a:cs typeface="Microsoft Sans Serif" panose="020B0604020202020204" pitchFamily="34" charset="0"/>
                        </a:rPr>
                        <a:t>commentary on (work)</a:t>
                      </a:r>
                    </a:p>
                  </a:txBody>
                  <a:tcPr/>
                </a:tc>
                <a:tc>
                  <a:txBody>
                    <a:bodyPr/>
                    <a:lstStyle/>
                    <a:p>
                      <a:pPr algn="ctr"/>
                      <a:r>
                        <a:rPr lang="en-US" sz="1400" b="1" dirty="0">
                          <a:latin typeface="Microsoft Sans Serif" panose="020B0604020202020204" pitchFamily="34" charset="0"/>
                          <a:cs typeface="Microsoft Sans Serif" panose="020B0604020202020204" pitchFamily="34" charset="0"/>
                        </a:rPr>
                        <a:t>1978</a:t>
                      </a:r>
                    </a:p>
                  </a:txBody>
                  <a:tcPr/>
                </a:tc>
                <a:extLst>
                  <a:ext uri="{0D108BD9-81ED-4DB2-BD59-A6C34878D82A}">
                    <a16:rowId xmlns:a16="http://schemas.microsoft.com/office/drawing/2014/main" val="1342372072"/>
                  </a:ext>
                </a:extLst>
              </a:tr>
              <a:tr h="672123">
                <a:tc>
                  <a:txBody>
                    <a:bodyPr/>
                    <a:lstStyle/>
                    <a:p>
                      <a:pPr algn="ctr"/>
                      <a:r>
                        <a:rPr lang="en-US" sz="1400" b="1" dirty="0" err="1">
                          <a:latin typeface="Microsoft Sans Serif" panose="020B0604020202020204" pitchFamily="34" charset="0"/>
                          <a:cs typeface="Microsoft Sans Serif" panose="020B0604020202020204" pitchFamily="34" charset="0"/>
                        </a:rPr>
                        <a:t>Kitab</a:t>
                      </a:r>
                      <a:r>
                        <a:rPr lang="en-US" sz="1400" b="1" dirty="0">
                          <a:latin typeface="Microsoft Sans Serif" panose="020B0604020202020204" pitchFamily="34" charset="0"/>
                          <a:cs typeface="Microsoft Sans Serif" panose="020B0604020202020204" pitchFamily="34" charset="0"/>
                        </a:rPr>
                        <a:t> </a:t>
                      </a:r>
                      <a:r>
                        <a:rPr lang="en-US" sz="1400" b="1" dirty="0" err="1">
                          <a:latin typeface="Microsoft Sans Serif" panose="020B0604020202020204" pitchFamily="34" charset="0"/>
                          <a:cs typeface="Microsoft Sans Serif" panose="020B0604020202020204" pitchFamily="34" charset="0"/>
                        </a:rPr>
                        <a:t>Tahdhib</a:t>
                      </a:r>
                      <a:r>
                        <a:rPr lang="en-US" sz="1400" b="1" dirty="0">
                          <a:latin typeface="Microsoft Sans Serif" panose="020B0604020202020204" pitchFamily="34" charset="0"/>
                          <a:cs typeface="Microsoft Sans Serif" panose="020B0604020202020204" pitchFamily="34" charset="0"/>
                        </a:rPr>
                        <a:t> </a:t>
                      </a:r>
                      <a:r>
                        <a:rPr lang="en-US" sz="1400" b="1" dirty="0" err="1">
                          <a:latin typeface="Microsoft Sans Serif" panose="020B0604020202020204" pitchFamily="34" charset="0"/>
                          <a:cs typeface="Microsoft Sans Serif" panose="020B0604020202020204" pitchFamily="34" charset="0"/>
                        </a:rPr>
                        <a:t>Islah</a:t>
                      </a:r>
                      <a:r>
                        <a:rPr lang="en-US" sz="1400" b="1" dirty="0">
                          <a:latin typeface="Microsoft Sans Serif" panose="020B0604020202020204" pitchFamily="34" charset="0"/>
                          <a:cs typeface="Microsoft Sans Serif" panose="020B0604020202020204" pitchFamily="34" charset="0"/>
                        </a:rPr>
                        <a:t> Al </a:t>
                      </a:r>
                      <a:r>
                        <a:rPr lang="en-US" sz="1400" b="1" dirty="0" err="1">
                          <a:latin typeface="Microsoft Sans Serif" panose="020B0604020202020204" pitchFamily="34" charset="0"/>
                          <a:cs typeface="Microsoft Sans Serif" panose="020B0604020202020204" pitchFamily="34" charset="0"/>
                        </a:rPr>
                        <a:t>Mantiq</a:t>
                      </a:r>
                      <a:endParaRPr lang="en-US" sz="1400" b="1" dirty="0">
                        <a:latin typeface="Microsoft Sans Serif" panose="020B0604020202020204" pitchFamily="34" charset="0"/>
                        <a:cs typeface="Microsoft Sans Serif" panose="020B0604020202020204" pitchFamily="34" charset="0"/>
                      </a:endParaRPr>
                    </a:p>
                    <a:p>
                      <a:pPr algn="ctr"/>
                      <a:r>
                        <a:rPr lang="ar-AE" sz="1400" b="1" dirty="0">
                          <a:latin typeface="Microsoft Sans Serif" panose="020B0604020202020204" pitchFamily="34" charset="0"/>
                          <a:cs typeface="Microsoft Sans Serif" panose="020B0604020202020204" pitchFamily="34" charset="0"/>
                        </a:rPr>
                        <a:t>كتاب </a:t>
                      </a:r>
                      <a:r>
                        <a:rPr lang="ar-AE" sz="1400" b="1" dirty="0">
                          <a:solidFill>
                            <a:schemeClr val="tx1"/>
                          </a:solidFill>
                          <a:latin typeface="Microsoft Sans Serif" panose="020B0604020202020204" pitchFamily="34" charset="0"/>
                          <a:cs typeface="Microsoft Sans Serif" panose="020B0604020202020204" pitchFamily="34" charset="0"/>
                        </a:rPr>
                        <a:t>ته</a:t>
                      </a:r>
                      <a:r>
                        <a:rPr lang="ar-SA" sz="1400" b="1" dirty="0">
                          <a:solidFill>
                            <a:schemeClr val="tx1"/>
                          </a:solidFill>
                          <a:latin typeface="Microsoft Sans Serif" panose="020B0604020202020204" pitchFamily="34" charset="0"/>
                          <a:cs typeface="Microsoft Sans Serif" panose="020B0604020202020204" pitchFamily="34" charset="0"/>
                        </a:rPr>
                        <a:t>ذ</a:t>
                      </a:r>
                      <a:r>
                        <a:rPr lang="ar-AE" sz="1400" b="1" dirty="0">
                          <a:solidFill>
                            <a:schemeClr val="tx1"/>
                          </a:solidFill>
                          <a:latin typeface="Microsoft Sans Serif" panose="020B0604020202020204" pitchFamily="34" charset="0"/>
                          <a:cs typeface="Microsoft Sans Serif" panose="020B0604020202020204" pitchFamily="34" charset="0"/>
                        </a:rPr>
                        <a:t>يب </a:t>
                      </a:r>
                      <a:r>
                        <a:rPr lang="ar-AE" sz="1400" b="1" dirty="0">
                          <a:latin typeface="Microsoft Sans Serif" panose="020B0604020202020204" pitchFamily="34" charset="0"/>
                          <a:cs typeface="Microsoft Sans Serif" panose="020B0604020202020204" pitchFamily="34" charset="0"/>
                        </a:rPr>
                        <a:t>إصلاح المنطق</a:t>
                      </a:r>
                      <a:endParaRPr lang="en-US" sz="1400" b="1" dirty="0">
                        <a:latin typeface="Microsoft Sans Serif" panose="020B0604020202020204" pitchFamily="34" charset="0"/>
                        <a:cs typeface="Microsoft Sans Serif" panose="020B0604020202020204" pitchFamily="34" charset="0"/>
                      </a:endParaRPr>
                    </a:p>
                  </a:txBody>
                  <a:tcPr/>
                </a:tc>
                <a:tc>
                  <a:txBody>
                    <a:bodyPr/>
                    <a:lstStyle/>
                    <a:p>
                      <a:pPr algn="ctr"/>
                      <a:r>
                        <a:rPr lang="en-US" sz="1400" b="1" dirty="0" err="1">
                          <a:latin typeface="Microsoft Sans Serif" panose="020B0604020202020204" pitchFamily="34" charset="0"/>
                          <a:cs typeface="Microsoft Sans Serif" panose="020B0604020202020204" pitchFamily="34" charset="0"/>
                        </a:rPr>
                        <a:t>Yaḥyá</a:t>
                      </a:r>
                      <a:r>
                        <a:rPr lang="en-US" sz="1400" b="1" dirty="0">
                          <a:latin typeface="Microsoft Sans Serif" panose="020B0604020202020204" pitchFamily="34" charset="0"/>
                          <a:cs typeface="Microsoft Sans Serif" panose="020B0604020202020204" pitchFamily="34" charset="0"/>
                        </a:rPr>
                        <a:t> ibn </a:t>
                      </a:r>
                      <a:r>
                        <a:rPr lang="en-US" sz="1400" b="1" dirty="0" err="1">
                          <a:latin typeface="Microsoft Sans Serif" panose="020B0604020202020204" pitchFamily="34" charset="0"/>
                          <a:cs typeface="Microsoft Sans Serif" panose="020B0604020202020204" pitchFamily="34" charset="0"/>
                        </a:rPr>
                        <a:t>ʻAlī</a:t>
                      </a:r>
                      <a:r>
                        <a:rPr lang="en-US" sz="1400" b="1" dirty="0">
                          <a:latin typeface="Microsoft Sans Serif" panose="020B0604020202020204" pitchFamily="34" charset="0"/>
                          <a:cs typeface="Microsoft Sans Serif" panose="020B0604020202020204" pitchFamily="34" charset="0"/>
                        </a:rPr>
                        <a:t> al-</a:t>
                      </a:r>
                      <a:r>
                        <a:rPr lang="en-US" sz="1400" b="1" dirty="0" err="1">
                          <a:latin typeface="Microsoft Sans Serif" panose="020B0604020202020204" pitchFamily="34" charset="0"/>
                          <a:cs typeface="Microsoft Sans Serif" panose="020B0604020202020204" pitchFamily="34" charset="0"/>
                        </a:rPr>
                        <a:t>Khaṭīb</a:t>
                      </a:r>
                      <a:r>
                        <a:rPr lang="en-US" sz="1400" b="1" dirty="0">
                          <a:latin typeface="Microsoft Sans Serif" panose="020B0604020202020204" pitchFamily="34" charset="0"/>
                          <a:cs typeface="Microsoft Sans Serif" panose="020B0604020202020204" pitchFamily="34" charset="0"/>
                        </a:rPr>
                        <a:t> al-</a:t>
                      </a:r>
                      <a:r>
                        <a:rPr lang="en-US" sz="1400" b="1" dirty="0" err="1">
                          <a:latin typeface="Microsoft Sans Serif" panose="020B0604020202020204" pitchFamily="34" charset="0"/>
                          <a:cs typeface="Microsoft Sans Serif" panose="020B0604020202020204" pitchFamily="34" charset="0"/>
                        </a:rPr>
                        <a:t>Tibrīzī</a:t>
                      </a:r>
                      <a:endParaRPr lang="ar-SA" sz="1400" b="1" dirty="0">
                        <a:latin typeface="Microsoft Sans Serif" panose="020B0604020202020204" pitchFamily="34" charset="0"/>
                        <a:cs typeface="Microsoft Sans Serif" panose="020B0604020202020204" pitchFamily="34" charset="0"/>
                      </a:endParaRPr>
                    </a:p>
                    <a:p>
                      <a:pPr algn="ctr"/>
                      <a:r>
                        <a:rPr lang="ar-AE" sz="1400" b="1" dirty="0">
                          <a:latin typeface="Microsoft Sans Serif" panose="020B0604020202020204" pitchFamily="34" charset="0"/>
                          <a:cs typeface="Microsoft Sans Serif" panose="020B0604020202020204" pitchFamily="34" charset="0"/>
                        </a:rPr>
                        <a:t>يحيى </a:t>
                      </a:r>
                      <a:r>
                        <a:rPr lang="ar-SA" sz="1400" b="1" dirty="0">
                          <a:latin typeface="Microsoft Sans Serif" panose="020B0604020202020204" pitchFamily="34" charset="0"/>
                          <a:cs typeface="Microsoft Sans Serif" panose="020B0604020202020204" pitchFamily="34" charset="0"/>
                        </a:rPr>
                        <a:t>ا</a:t>
                      </a:r>
                      <a:r>
                        <a:rPr lang="ar-AE" sz="1400" b="1" dirty="0">
                          <a:latin typeface="Microsoft Sans Serif" panose="020B0604020202020204" pitchFamily="34" charset="0"/>
                          <a:cs typeface="Microsoft Sans Serif" panose="020B0604020202020204" pitchFamily="34" charset="0"/>
                        </a:rPr>
                        <a:t>بن علي الخطيب التبريزي</a:t>
                      </a:r>
                      <a:endParaRPr lang="en-US" sz="1400" b="1" dirty="0">
                        <a:latin typeface="Microsoft Sans Serif" panose="020B0604020202020204" pitchFamily="34" charset="0"/>
                        <a:cs typeface="Microsoft Sans Serif" panose="020B0604020202020204" pitchFamily="34" charset="0"/>
                      </a:endParaRPr>
                    </a:p>
                  </a:txBody>
                  <a:tcPr/>
                </a:tc>
                <a:tc>
                  <a:txBody>
                    <a:bodyPr/>
                    <a:lstStyle/>
                    <a:p>
                      <a:pPr algn="ctr"/>
                      <a:r>
                        <a:rPr lang="en-US" sz="1400" b="1" dirty="0">
                          <a:latin typeface="Microsoft Sans Serif" panose="020B0604020202020204" pitchFamily="34" charset="0"/>
                          <a:cs typeface="Microsoft Sans Serif" panose="020B0604020202020204" pitchFamily="34" charset="0"/>
                        </a:rPr>
                        <a:t>Abridged Work</a:t>
                      </a:r>
                    </a:p>
                    <a:p>
                      <a:pPr algn="ctr"/>
                      <a:r>
                        <a:rPr lang="ar-AE" sz="1400" b="1" dirty="0">
                          <a:latin typeface="Microsoft Sans Serif" panose="020B0604020202020204" pitchFamily="34" charset="0"/>
                          <a:cs typeface="Microsoft Sans Serif" panose="020B0604020202020204" pitchFamily="34" charset="0"/>
                        </a:rPr>
                        <a:t>مختصر</a:t>
                      </a:r>
                      <a:endParaRPr lang="en-US" sz="1400" b="1" dirty="0">
                        <a:latin typeface="Microsoft Sans Serif" panose="020B0604020202020204" pitchFamily="34" charset="0"/>
                        <a:cs typeface="Microsoft Sans Serif" panose="020B0604020202020204" pitchFamily="34" charset="0"/>
                      </a:endParaRPr>
                    </a:p>
                    <a:p>
                      <a:pPr marL="0" algn="ctr" defTabSz="457200" rtl="0" eaLnBrk="1" latinLnBrk="0" hangingPunct="1"/>
                      <a:r>
                        <a:rPr lang="en-US" sz="1400" b="1" kern="1200" dirty="0">
                          <a:solidFill>
                            <a:srgbClr val="FF0000"/>
                          </a:solidFill>
                          <a:latin typeface="Microsoft Sans Serif" panose="020B0604020202020204" pitchFamily="34" charset="0"/>
                          <a:ea typeface="+mn-ea"/>
                          <a:cs typeface="Microsoft Sans Serif" panose="020B0604020202020204" pitchFamily="34" charset="0"/>
                        </a:rPr>
                        <a:t>(Appendix J : Derivative work relationship)</a:t>
                      </a:r>
                    </a:p>
                    <a:p>
                      <a:pPr marL="0" algn="ctr" defTabSz="457200" rtl="0" eaLnBrk="1" latinLnBrk="0" hangingPunct="1"/>
                      <a:r>
                        <a:rPr lang="en-US" sz="1400" b="1" kern="1200" dirty="0">
                          <a:solidFill>
                            <a:srgbClr val="FF0000"/>
                          </a:solidFill>
                          <a:latin typeface="Microsoft Sans Serif" panose="020B0604020202020204" pitchFamily="34" charset="0"/>
                          <a:ea typeface="+mn-ea"/>
                          <a:cs typeface="Microsoft Sans Serif" panose="020B0604020202020204" pitchFamily="34" charset="0"/>
                        </a:rPr>
                        <a:t>abridged as (work)</a:t>
                      </a:r>
                    </a:p>
                  </a:txBody>
                  <a:tcPr/>
                </a:tc>
                <a:tc>
                  <a:txBody>
                    <a:bodyPr/>
                    <a:lstStyle/>
                    <a:p>
                      <a:pPr algn="ctr"/>
                      <a:r>
                        <a:rPr lang="en-US" sz="1400" b="1" dirty="0">
                          <a:latin typeface="Microsoft Sans Serif" panose="020B0604020202020204" pitchFamily="34" charset="0"/>
                          <a:cs typeface="Microsoft Sans Serif" panose="020B0604020202020204" pitchFamily="34" charset="0"/>
                        </a:rPr>
                        <a:t>1907</a:t>
                      </a:r>
                    </a:p>
                  </a:txBody>
                  <a:tcPr/>
                </a:tc>
                <a:extLst>
                  <a:ext uri="{0D108BD9-81ED-4DB2-BD59-A6C34878D82A}">
                    <a16:rowId xmlns:a16="http://schemas.microsoft.com/office/drawing/2014/main" val="3142238649"/>
                  </a:ext>
                </a:extLst>
              </a:tr>
              <a:tr h="871953">
                <a:tc>
                  <a:txBody>
                    <a:bodyPr/>
                    <a:lstStyle/>
                    <a:p>
                      <a:pPr algn="ctr"/>
                      <a:r>
                        <a:rPr lang="en-US" sz="1400" b="1" dirty="0" err="1">
                          <a:latin typeface="Microsoft Sans Serif" panose="020B0604020202020204" pitchFamily="34" charset="0"/>
                          <a:cs typeface="Microsoft Sans Serif" panose="020B0604020202020204" pitchFamily="34" charset="0"/>
                        </a:rPr>
                        <a:t>Tartīb</a:t>
                      </a:r>
                      <a:r>
                        <a:rPr lang="en-US" sz="1400" b="1" dirty="0">
                          <a:latin typeface="Microsoft Sans Serif" panose="020B0604020202020204" pitchFamily="34" charset="0"/>
                          <a:cs typeface="Microsoft Sans Serif" panose="020B0604020202020204" pitchFamily="34" charset="0"/>
                        </a:rPr>
                        <a:t> </a:t>
                      </a:r>
                      <a:r>
                        <a:rPr lang="en-US" sz="1400" b="1" dirty="0" err="1">
                          <a:latin typeface="Microsoft Sans Serif" panose="020B0604020202020204" pitchFamily="34" charset="0"/>
                          <a:cs typeface="Microsoft Sans Serif" panose="020B0604020202020204" pitchFamily="34" charset="0"/>
                        </a:rPr>
                        <a:t>iṣlāḥ</a:t>
                      </a:r>
                      <a:r>
                        <a:rPr lang="en-US" sz="1400" b="1" dirty="0">
                          <a:latin typeface="Microsoft Sans Serif" panose="020B0604020202020204" pitchFamily="34" charset="0"/>
                          <a:cs typeface="Microsoft Sans Serif" panose="020B0604020202020204" pitchFamily="34" charset="0"/>
                        </a:rPr>
                        <a:t> al-</a:t>
                      </a:r>
                      <a:r>
                        <a:rPr lang="en-US" sz="1400" b="1" dirty="0" err="1">
                          <a:latin typeface="Microsoft Sans Serif" panose="020B0604020202020204" pitchFamily="34" charset="0"/>
                          <a:cs typeface="Microsoft Sans Serif" panose="020B0604020202020204" pitchFamily="34" charset="0"/>
                        </a:rPr>
                        <a:t>manṭiq</a:t>
                      </a:r>
                      <a:endParaRPr lang="ar-SA" sz="1400" b="1" dirty="0">
                        <a:latin typeface="Microsoft Sans Serif" panose="020B0604020202020204" pitchFamily="34" charset="0"/>
                        <a:cs typeface="Microsoft Sans Serif" panose="020B0604020202020204" pitchFamily="34" charset="0"/>
                      </a:endParaRPr>
                    </a:p>
                    <a:p>
                      <a:pPr algn="ctr"/>
                      <a:r>
                        <a:rPr lang="ar-SA" sz="1400" b="1" dirty="0">
                          <a:latin typeface="Microsoft Sans Serif" panose="020B0604020202020204" pitchFamily="34" charset="0"/>
                          <a:cs typeface="Microsoft Sans Serif" panose="020B0604020202020204" pitchFamily="34" charset="0"/>
                        </a:rPr>
                        <a:t>ترتيب</a:t>
                      </a:r>
                      <a:r>
                        <a:rPr lang="ar-AE" sz="1400" b="1" dirty="0">
                          <a:latin typeface="Microsoft Sans Serif" panose="020B0604020202020204" pitchFamily="34" charset="0"/>
                          <a:cs typeface="Microsoft Sans Serif" panose="020B0604020202020204" pitchFamily="34" charset="0"/>
                        </a:rPr>
                        <a:t> إصلاح المنطق</a:t>
                      </a:r>
                      <a:endParaRPr lang="en-US" sz="1400" b="1" dirty="0">
                        <a:latin typeface="Microsoft Sans Serif" panose="020B0604020202020204" pitchFamily="34" charset="0"/>
                        <a:cs typeface="Microsoft Sans Serif" panose="020B0604020202020204" pitchFamily="34" charset="0"/>
                      </a:endParaRPr>
                    </a:p>
                  </a:txBody>
                  <a:tcPr/>
                </a:tc>
                <a:tc>
                  <a:txBody>
                    <a:bodyPr/>
                    <a:lstStyle/>
                    <a:p>
                      <a:pPr algn="ctr"/>
                      <a:r>
                        <a:rPr lang="en-US" sz="1400" b="1" dirty="0" err="1">
                          <a:latin typeface="Microsoft Sans Serif" panose="020B0604020202020204" pitchFamily="34" charset="0"/>
                          <a:cs typeface="Microsoft Sans Serif" panose="020B0604020202020204" pitchFamily="34" charset="0"/>
                        </a:rPr>
                        <a:t>Muḥammad</a:t>
                      </a:r>
                      <a:r>
                        <a:rPr lang="en-US" sz="1400" b="1" dirty="0">
                          <a:latin typeface="Microsoft Sans Serif" panose="020B0604020202020204" pitchFamily="34" charset="0"/>
                          <a:cs typeface="Microsoft Sans Serif" panose="020B0604020202020204" pitchFamily="34" charset="0"/>
                        </a:rPr>
                        <a:t> </a:t>
                      </a:r>
                      <a:r>
                        <a:rPr lang="en-US" sz="1400" b="1" dirty="0" err="1">
                          <a:latin typeface="Microsoft Sans Serif" panose="020B0604020202020204" pitchFamily="34" charset="0"/>
                          <a:cs typeface="Microsoft Sans Serif" panose="020B0604020202020204" pitchFamily="34" charset="0"/>
                        </a:rPr>
                        <a:t>Ḥasan</a:t>
                      </a:r>
                      <a:r>
                        <a:rPr lang="en-US" sz="1400" b="1" dirty="0">
                          <a:latin typeface="Microsoft Sans Serif" panose="020B0604020202020204" pitchFamily="34" charset="0"/>
                          <a:cs typeface="Microsoft Sans Serif" panose="020B0604020202020204" pitchFamily="34" charset="0"/>
                        </a:rPr>
                        <a:t> </a:t>
                      </a:r>
                      <a:r>
                        <a:rPr lang="en-US" sz="1400" b="1" dirty="0" err="1">
                          <a:latin typeface="Microsoft Sans Serif" panose="020B0604020202020204" pitchFamily="34" charset="0"/>
                          <a:cs typeface="Microsoft Sans Serif" panose="020B0604020202020204" pitchFamily="34" charset="0"/>
                        </a:rPr>
                        <a:t>Bakkāʼī</a:t>
                      </a:r>
                      <a:endParaRPr lang="ar-SA" sz="1400" b="1" dirty="0">
                        <a:latin typeface="Microsoft Sans Serif" panose="020B0604020202020204" pitchFamily="34" charset="0"/>
                        <a:cs typeface="Microsoft Sans Serif" panose="020B0604020202020204" pitchFamily="34" charset="0"/>
                      </a:endParaRPr>
                    </a:p>
                    <a:p>
                      <a:pPr algn="ctr"/>
                      <a:r>
                        <a:rPr lang="ar-AE" sz="1400" b="1" dirty="0">
                          <a:latin typeface="Microsoft Sans Serif" panose="020B0604020202020204" pitchFamily="34" charset="0"/>
                          <a:cs typeface="Microsoft Sans Serif" panose="020B0604020202020204" pitchFamily="34" charset="0"/>
                        </a:rPr>
                        <a:t>محمد حسن بكائي</a:t>
                      </a:r>
                      <a:endParaRPr lang="en-US" sz="1400" b="1" dirty="0">
                        <a:latin typeface="Microsoft Sans Serif" panose="020B0604020202020204" pitchFamily="34" charset="0"/>
                        <a:cs typeface="Microsoft Sans Serif" panose="020B0604020202020204" pitchFamily="34" charset="0"/>
                      </a:endParaRPr>
                    </a:p>
                  </a:txBody>
                  <a:tcPr/>
                </a:tc>
                <a:tc>
                  <a:txBody>
                    <a:bodyPr/>
                    <a:lstStyle/>
                    <a:p>
                      <a:pPr algn="ctr"/>
                      <a:r>
                        <a:rPr lang="en-US" sz="1400" b="1" dirty="0">
                          <a:latin typeface="Microsoft Sans Serif" panose="020B0604020202020204" pitchFamily="34" charset="0"/>
                          <a:cs typeface="Microsoft Sans Serif" panose="020B0604020202020204" pitchFamily="34" charset="0"/>
                        </a:rPr>
                        <a:t>Analysis Work</a:t>
                      </a:r>
                    </a:p>
                    <a:p>
                      <a:pPr algn="ctr"/>
                      <a:r>
                        <a:rPr lang="ar-AE" sz="1400" b="1" dirty="0">
                          <a:latin typeface="Microsoft Sans Serif" panose="020B0604020202020204" pitchFamily="34" charset="0"/>
                          <a:cs typeface="Microsoft Sans Serif" panose="020B0604020202020204" pitchFamily="34" charset="0"/>
                        </a:rPr>
                        <a:t>تحليل</a:t>
                      </a:r>
                      <a:endParaRPr lang="en-US" sz="1400" b="1" dirty="0">
                        <a:latin typeface="Microsoft Sans Serif" panose="020B0604020202020204" pitchFamily="34" charset="0"/>
                        <a:cs typeface="Microsoft Sans Serif" panose="020B0604020202020204" pitchFamily="34" charset="0"/>
                      </a:endParaRPr>
                    </a:p>
                    <a:p>
                      <a:pPr marL="0" algn="ctr" defTabSz="457200" rtl="0" eaLnBrk="1" latinLnBrk="0" hangingPunct="1"/>
                      <a:r>
                        <a:rPr lang="en-US" sz="1400" b="1" kern="1200" dirty="0">
                          <a:solidFill>
                            <a:srgbClr val="FF0000"/>
                          </a:solidFill>
                          <a:latin typeface="Microsoft Sans Serif" panose="020B0604020202020204" pitchFamily="34" charset="0"/>
                          <a:ea typeface="+mn-ea"/>
                          <a:cs typeface="Microsoft Sans Serif" panose="020B0604020202020204" pitchFamily="34" charset="0"/>
                        </a:rPr>
                        <a:t>(Appendix J : Descriptive work relationship)</a:t>
                      </a:r>
                    </a:p>
                    <a:p>
                      <a:pPr marL="0" algn="ctr" defTabSz="457200" rtl="0" eaLnBrk="1" latinLnBrk="0" hangingPunct="1"/>
                      <a:r>
                        <a:rPr lang="en-US" sz="1400" b="1" kern="1200" dirty="0">
                          <a:solidFill>
                            <a:srgbClr val="FF0000"/>
                          </a:solidFill>
                          <a:latin typeface="Microsoft Sans Serif" panose="020B0604020202020204" pitchFamily="34" charset="0"/>
                          <a:ea typeface="+mn-ea"/>
                          <a:cs typeface="Microsoft Sans Serif" panose="020B0604020202020204" pitchFamily="34" charset="0"/>
                        </a:rPr>
                        <a:t>analysis of (work)</a:t>
                      </a:r>
                    </a:p>
                  </a:txBody>
                  <a:tcPr/>
                </a:tc>
                <a:tc>
                  <a:txBody>
                    <a:bodyPr/>
                    <a:lstStyle/>
                    <a:p>
                      <a:pPr algn="ctr"/>
                      <a:r>
                        <a:rPr lang="en-US" sz="1400" b="1" dirty="0">
                          <a:latin typeface="Microsoft Sans Serif" panose="020B0604020202020204" pitchFamily="34" charset="0"/>
                          <a:cs typeface="Microsoft Sans Serif" panose="020B0604020202020204" pitchFamily="34" charset="0"/>
                        </a:rPr>
                        <a:t>1991</a:t>
                      </a:r>
                    </a:p>
                  </a:txBody>
                  <a:tcPr/>
                </a:tc>
                <a:extLst>
                  <a:ext uri="{0D108BD9-81ED-4DB2-BD59-A6C34878D82A}">
                    <a16:rowId xmlns:a16="http://schemas.microsoft.com/office/drawing/2014/main" val="2414963009"/>
                  </a:ext>
                </a:extLst>
              </a:tr>
            </a:tbl>
          </a:graphicData>
        </a:graphic>
      </p:graphicFrame>
      <p:sp>
        <p:nvSpPr>
          <p:cNvPr id="3" name="Slide Number Placeholder 2">
            <a:extLst>
              <a:ext uri="{FF2B5EF4-FFF2-40B4-BE49-F238E27FC236}">
                <a16:creationId xmlns:a16="http://schemas.microsoft.com/office/drawing/2014/main" id="{80844A0B-0AA5-4087-A137-A1FE1DD2D091}"/>
              </a:ext>
            </a:extLst>
          </p:cNvPr>
          <p:cNvSpPr>
            <a:spLocks noGrp="1"/>
          </p:cNvSpPr>
          <p:nvPr>
            <p:ph type="sldNum" sz="quarter" idx="12"/>
          </p:nvPr>
        </p:nvSpPr>
        <p:spPr/>
        <p:txBody>
          <a:bodyPr/>
          <a:lstStyle/>
          <a:p>
            <a:fld id="{31890925-CC74-4507-B910-621DBC4ED881}" type="slidenum">
              <a:rPr lang="en-US" smtClean="0"/>
              <a:t>27</a:t>
            </a:fld>
            <a:endParaRPr lang="en-US"/>
          </a:p>
        </p:txBody>
      </p:sp>
      <p:sp>
        <p:nvSpPr>
          <p:cNvPr id="5" name="Footer Placeholder 4">
            <a:extLst>
              <a:ext uri="{FF2B5EF4-FFF2-40B4-BE49-F238E27FC236}">
                <a16:creationId xmlns:a16="http://schemas.microsoft.com/office/drawing/2014/main" id="{49FE97B9-1127-4A8B-B208-E67BB5DEA2B2}"/>
              </a:ext>
            </a:extLst>
          </p:cNvPr>
          <p:cNvSpPr>
            <a:spLocks noGrp="1"/>
          </p:cNvSpPr>
          <p:nvPr>
            <p:ph type="ftr" sz="quarter" idx="11"/>
          </p:nvPr>
        </p:nvSpPr>
        <p:spPr/>
        <p:txBody>
          <a:bodyPr/>
          <a:lstStyle/>
          <a:p>
            <a:r>
              <a:rPr lang="en-US"/>
              <a:t>MELCom 2018</a:t>
            </a:r>
          </a:p>
        </p:txBody>
      </p:sp>
      <p:sp>
        <p:nvSpPr>
          <p:cNvPr id="6" name="Rectangle 5">
            <a:extLst>
              <a:ext uri="{FF2B5EF4-FFF2-40B4-BE49-F238E27FC236}">
                <a16:creationId xmlns:a16="http://schemas.microsoft.com/office/drawing/2014/main" id="{BC38192A-6AF8-43E4-813F-FB01813736E6}"/>
              </a:ext>
            </a:extLst>
          </p:cNvPr>
          <p:cNvSpPr/>
          <p:nvPr/>
        </p:nvSpPr>
        <p:spPr>
          <a:xfrm>
            <a:off x="1700849" y="787782"/>
            <a:ext cx="5826939" cy="483017"/>
          </a:xfrm>
          <a:prstGeom prst="rect">
            <a:avLst/>
          </a:prstGeom>
        </p:spPr>
        <p:txBody>
          <a:bodyPr wrap="square">
            <a:spAutoFit/>
          </a:bodyPr>
          <a:lstStyle/>
          <a:p>
            <a:pPr marL="571500" indent="-571500">
              <a:lnSpc>
                <a:spcPct val="115000"/>
              </a:lnSpc>
              <a:spcAft>
                <a:spcPts val="1000"/>
              </a:spcAft>
              <a:buFont typeface="Wingdings" panose="05000000000000000000" pitchFamily="2" charset="2"/>
              <a:buChar char="q"/>
            </a:pPr>
            <a:r>
              <a:rPr lang="en-US" sz="2400" b="1" dirty="0">
                <a:effectLst>
                  <a:outerShdw blurRad="38100" dist="38100" dir="2700000" algn="tl">
                    <a:srgbClr val="000000">
                      <a:alpha val="43137"/>
                    </a:srgbClr>
                  </a:outerShdw>
                </a:effectLst>
                <a:latin typeface="Times New Roman" panose="02020603050405020304" pitchFamily="18" charset="0"/>
                <a:ea typeface="+mj-ea"/>
                <a:cs typeface="Arial" panose="020B0604020202020204" pitchFamily="34" charset="0"/>
              </a:rPr>
              <a:t>Relationship Designators …cont.</a:t>
            </a:r>
          </a:p>
        </p:txBody>
      </p:sp>
      <p:sp>
        <p:nvSpPr>
          <p:cNvPr id="8" name="Rectangle 7">
            <a:extLst>
              <a:ext uri="{FF2B5EF4-FFF2-40B4-BE49-F238E27FC236}">
                <a16:creationId xmlns:a16="http://schemas.microsoft.com/office/drawing/2014/main" id="{97202DE0-F67C-49D5-A53C-6FC336F7E236}"/>
              </a:ext>
            </a:extLst>
          </p:cNvPr>
          <p:cNvSpPr/>
          <p:nvPr/>
        </p:nvSpPr>
        <p:spPr>
          <a:xfrm>
            <a:off x="1700849" y="109455"/>
            <a:ext cx="4707265" cy="678327"/>
          </a:xfrm>
          <a:prstGeom prst="rect">
            <a:avLst/>
          </a:prstGeom>
        </p:spPr>
        <p:txBody>
          <a:bodyPr wrap="square">
            <a:spAutoFit/>
          </a:bodyPr>
          <a:lstStyle/>
          <a:p>
            <a:pPr>
              <a:lnSpc>
                <a:spcPct val="115000"/>
              </a:lnSpc>
              <a:spcAft>
                <a:spcPts val="1000"/>
              </a:spcAft>
            </a:pPr>
            <a:r>
              <a:rPr lang="en-US" sz="3600" dirty="0">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RDA Challenges…cont.</a:t>
            </a:r>
          </a:p>
        </p:txBody>
      </p:sp>
    </p:spTree>
    <p:extLst>
      <p:ext uri="{BB962C8B-B14F-4D97-AF65-F5344CB8AC3E}">
        <p14:creationId xmlns:p14="http://schemas.microsoft.com/office/powerpoint/2010/main" val="3795057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EF1F4D-2AE6-430E-A676-6CCBAA22302F}"/>
              </a:ext>
            </a:extLst>
          </p:cNvPr>
          <p:cNvSpPr/>
          <p:nvPr/>
        </p:nvSpPr>
        <p:spPr>
          <a:xfrm>
            <a:off x="1911775" y="1505294"/>
            <a:ext cx="8974871" cy="2369880"/>
          </a:xfrm>
          <a:prstGeom prst="rect">
            <a:avLst/>
          </a:prstGeom>
        </p:spPr>
        <p:txBody>
          <a:bodyPr wrap="square">
            <a:spAutoFit/>
          </a:bodyPr>
          <a:lstStyle/>
          <a:p>
            <a:r>
              <a:rPr lang="en-US" sz="2000" dirty="0">
                <a:solidFill>
                  <a:srgbClr val="000000"/>
                </a:solidFill>
                <a:latin typeface="Calibri" panose="020F0502020204030204" pitchFamily="34" charset="0"/>
              </a:rPr>
              <a:t>Appendix J and </a:t>
            </a:r>
            <a:r>
              <a:rPr lang="en-US" sz="2000" b="1" i="1" dirty="0">
                <a:solidFill>
                  <a:srgbClr val="000000"/>
                </a:solidFill>
                <a:latin typeface="Calibri,BoldItalic"/>
              </a:rPr>
              <a:t>resource-to-resource relationships</a:t>
            </a:r>
          </a:p>
          <a:p>
            <a:endParaRPr lang="en-US" sz="2000" b="1" i="1" dirty="0">
              <a:solidFill>
                <a:srgbClr val="000000"/>
              </a:solidFill>
              <a:latin typeface="Calibri,BoldItalic"/>
            </a:endParaRPr>
          </a:p>
          <a:p>
            <a:r>
              <a:rPr lang="en-US" b="1" dirty="0">
                <a:solidFill>
                  <a:srgbClr val="000000"/>
                </a:solidFill>
                <a:latin typeface="Calibri" panose="020F0502020204030204" pitchFamily="34" charset="0"/>
              </a:rPr>
              <a:t>100 1# $a </a:t>
            </a:r>
            <a:r>
              <a:rPr lang="en-US" b="1" dirty="0" err="1">
                <a:solidFill>
                  <a:srgbClr val="000000"/>
                </a:solidFill>
                <a:latin typeface="Calibri" panose="020F0502020204030204" pitchFamily="34" charset="0"/>
              </a:rPr>
              <a:t>Wazīr</a:t>
            </a:r>
            <a:r>
              <a:rPr lang="en-US" b="1" dirty="0">
                <a:solidFill>
                  <a:srgbClr val="000000"/>
                </a:solidFill>
                <a:latin typeface="Calibri" panose="020F0502020204030204" pitchFamily="34" charset="0"/>
              </a:rPr>
              <a:t> al-</a:t>
            </a:r>
            <a:r>
              <a:rPr lang="en-US" b="1" dirty="0" err="1">
                <a:solidFill>
                  <a:srgbClr val="000000"/>
                </a:solidFill>
                <a:latin typeface="Calibri" panose="020F0502020204030204" pitchFamily="34" charset="0"/>
              </a:rPr>
              <a:t>Maghribi</a:t>
            </a:r>
            <a:r>
              <a:rPr lang="en-US" b="1" dirty="0">
                <a:solidFill>
                  <a:srgbClr val="000000"/>
                </a:solidFill>
                <a:latin typeface="Calibri" panose="020F0502020204030204" pitchFamily="34" charset="0"/>
              </a:rPr>
              <a:t>, al-</a:t>
            </a:r>
            <a:r>
              <a:rPr lang="en-US" b="1" dirty="0" err="1">
                <a:solidFill>
                  <a:srgbClr val="000000"/>
                </a:solidFill>
                <a:latin typeface="Calibri" panose="020F0502020204030204" pitchFamily="34" charset="0"/>
              </a:rPr>
              <a:t>Husayn</a:t>
            </a:r>
            <a:r>
              <a:rPr lang="en-US" b="1" dirty="0">
                <a:solidFill>
                  <a:srgbClr val="000000"/>
                </a:solidFill>
                <a:latin typeface="Calibri" panose="020F0502020204030204" pitchFamily="34" charset="0"/>
              </a:rPr>
              <a:t> ibn ʻAlī,$d981-1027, </a:t>
            </a:r>
            <a:r>
              <a:rPr lang="en-US" b="1" dirty="0">
                <a:solidFill>
                  <a:srgbClr val="FF0000"/>
                </a:solidFill>
                <a:latin typeface="Calibri" panose="020F0502020204030204" pitchFamily="34" charset="0"/>
              </a:rPr>
              <a:t>$e author</a:t>
            </a:r>
          </a:p>
          <a:p>
            <a:r>
              <a:rPr lang="en-US" b="1" dirty="0">
                <a:solidFill>
                  <a:srgbClr val="000000"/>
                </a:solidFill>
                <a:latin typeface="Calibri" panose="020F0502020204030204" pitchFamily="34" charset="0"/>
              </a:rPr>
              <a:t>245 10 $a al-</a:t>
            </a:r>
            <a:r>
              <a:rPr lang="en-US" b="1" dirty="0" err="1">
                <a:solidFill>
                  <a:srgbClr val="000000"/>
                </a:solidFill>
                <a:latin typeface="Calibri" panose="020F0502020204030204" pitchFamily="34" charset="0"/>
              </a:rPr>
              <a:t>Munakhal</a:t>
            </a:r>
            <a:r>
              <a:rPr lang="en-US" b="1" dirty="0">
                <a:solidFill>
                  <a:srgbClr val="000000"/>
                </a:solidFill>
                <a:latin typeface="Calibri" panose="020F0502020204030204" pitchFamily="34" charset="0"/>
              </a:rPr>
              <a:t> :$b </a:t>
            </a:r>
            <a:r>
              <a:rPr lang="en-US" b="1" dirty="0" err="1">
                <a:solidFill>
                  <a:srgbClr val="000000"/>
                </a:solidFill>
                <a:latin typeface="Calibri" panose="020F0502020204030204" pitchFamily="34" charset="0"/>
              </a:rPr>
              <a:t>Mukhtasar</a:t>
            </a:r>
            <a:r>
              <a:rPr lang="en-US" b="1" dirty="0">
                <a:solidFill>
                  <a:srgbClr val="000000"/>
                </a:solidFill>
                <a:latin typeface="Calibri" panose="020F0502020204030204" pitchFamily="34" charset="0"/>
              </a:rPr>
              <a:t> </a:t>
            </a:r>
            <a:r>
              <a:rPr lang="en-US" b="1" dirty="0" err="1">
                <a:solidFill>
                  <a:srgbClr val="000000"/>
                </a:solidFill>
                <a:latin typeface="Calibri" panose="020F0502020204030204" pitchFamily="34" charset="0"/>
              </a:rPr>
              <a:t>Islah</a:t>
            </a:r>
            <a:r>
              <a:rPr lang="en-US" b="1" dirty="0">
                <a:solidFill>
                  <a:srgbClr val="000000"/>
                </a:solidFill>
                <a:latin typeface="Calibri" panose="020F0502020204030204" pitchFamily="34" charset="0"/>
              </a:rPr>
              <a:t> Al </a:t>
            </a:r>
            <a:r>
              <a:rPr lang="en-US" b="1" dirty="0" err="1">
                <a:solidFill>
                  <a:srgbClr val="000000"/>
                </a:solidFill>
                <a:latin typeface="Calibri" panose="020F0502020204030204" pitchFamily="34" charset="0"/>
              </a:rPr>
              <a:t>Mantiq</a:t>
            </a:r>
            <a:r>
              <a:rPr lang="en-US" b="1" dirty="0">
                <a:solidFill>
                  <a:srgbClr val="000000"/>
                </a:solidFill>
                <a:latin typeface="Calibri" panose="020F0502020204030204" pitchFamily="34" charset="0"/>
              </a:rPr>
              <a:t> / $c </a:t>
            </a:r>
            <a:r>
              <a:rPr lang="en-US" b="1" dirty="0" err="1">
                <a:solidFill>
                  <a:srgbClr val="000000"/>
                </a:solidFill>
                <a:latin typeface="Calibri" panose="020F0502020204030204" pitchFamily="34" charset="0"/>
              </a:rPr>
              <a:t>lil</a:t>
            </a:r>
            <a:r>
              <a:rPr lang="en-US" b="1" dirty="0">
                <a:solidFill>
                  <a:srgbClr val="000000"/>
                </a:solidFill>
                <a:latin typeface="Calibri" panose="020F0502020204030204" pitchFamily="34" charset="0"/>
              </a:rPr>
              <a:t>-Wazir Abi al-Qasim al-</a:t>
            </a:r>
            <a:r>
              <a:rPr lang="en-US" b="1" dirty="0" err="1">
                <a:solidFill>
                  <a:srgbClr val="000000"/>
                </a:solidFill>
                <a:latin typeface="Calibri" panose="020F0502020204030204" pitchFamily="34" charset="0"/>
              </a:rPr>
              <a:t>Husayn</a:t>
            </a:r>
            <a:r>
              <a:rPr lang="en-US" b="1" dirty="0">
                <a:solidFill>
                  <a:srgbClr val="000000"/>
                </a:solidFill>
                <a:latin typeface="Calibri" panose="020F0502020204030204" pitchFamily="34" charset="0"/>
              </a:rPr>
              <a:t> ibn Ali al-</a:t>
            </a:r>
            <a:r>
              <a:rPr lang="en-US" b="1" dirty="0" err="1">
                <a:solidFill>
                  <a:srgbClr val="000000"/>
                </a:solidFill>
                <a:latin typeface="Calibri" panose="020F0502020204030204" pitchFamily="34" charset="0"/>
              </a:rPr>
              <a:t>Maghribi</a:t>
            </a:r>
            <a:r>
              <a:rPr lang="en-US" b="1" dirty="0">
                <a:solidFill>
                  <a:srgbClr val="000000"/>
                </a:solidFill>
                <a:latin typeface="Calibri" panose="020F0502020204030204" pitchFamily="34" charset="0"/>
              </a:rPr>
              <a:t> ; </a:t>
            </a:r>
            <a:r>
              <a:rPr lang="en-US" b="1" dirty="0" err="1">
                <a:solidFill>
                  <a:srgbClr val="000000"/>
                </a:solidFill>
                <a:latin typeface="Calibri" panose="020F0502020204030204" pitchFamily="34" charset="0"/>
              </a:rPr>
              <a:t>haqqaqhu</a:t>
            </a:r>
            <a:r>
              <a:rPr lang="en-US" b="1" dirty="0">
                <a:solidFill>
                  <a:srgbClr val="000000"/>
                </a:solidFill>
                <a:latin typeface="Calibri" panose="020F0502020204030204" pitchFamily="34" charset="0"/>
              </a:rPr>
              <a:t> </a:t>
            </a:r>
            <a:r>
              <a:rPr lang="en-US" b="1" dirty="0" err="1">
                <a:solidFill>
                  <a:srgbClr val="000000"/>
                </a:solidFill>
                <a:latin typeface="Calibri" panose="020F0502020204030204" pitchFamily="34" charset="0"/>
              </a:rPr>
              <a:t>wa</a:t>
            </a:r>
            <a:r>
              <a:rPr lang="en-US" b="1" dirty="0">
                <a:solidFill>
                  <a:srgbClr val="000000"/>
                </a:solidFill>
                <a:latin typeface="Calibri" panose="020F0502020204030204" pitchFamily="34" charset="0"/>
              </a:rPr>
              <a:t>-’</a:t>
            </a:r>
            <a:r>
              <a:rPr lang="en-US" b="1" dirty="0" err="1">
                <a:solidFill>
                  <a:srgbClr val="000000"/>
                </a:solidFill>
                <a:latin typeface="Calibri" panose="020F0502020204030204" pitchFamily="34" charset="0"/>
              </a:rPr>
              <a:t>allaqa</a:t>
            </a:r>
            <a:r>
              <a:rPr lang="en-US" b="1" dirty="0">
                <a:solidFill>
                  <a:srgbClr val="000000"/>
                </a:solidFill>
                <a:latin typeface="Calibri" panose="020F0502020204030204" pitchFamily="34" charset="0"/>
              </a:rPr>
              <a:t> ‘</a:t>
            </a:r>
            <a:r>
              <a:rPr lang="en-US" b="1" dirty="0" err="1">
                <a:solidFill>
                  <a:srgbClr val="000000"/>
                </a:solidFill>
                <a:latin typeface="Calibri" panose="020F0502020204030204" pitchFamily="34" charset="0"/>
              </a:rPr>
              <a:t>alayh</a:t>
            </a:r>
            <a:r>
              <a:rPr lang="en-US" b="1" dirty="0">
                <a:solidFill>
                  <a:srgbClr val="000000"/>
                </a:solidFill>
                <a:latin typeface="Calibri" panose="020F0502020204030204" pitchFamily="34" charset="0"/>
              </a:rPr>
              <a:t> </a:t>
            </a:r>
            <a:r>
              <a:rPr lang="en-US" b="1" dirty="0" err="1">
                <a:solidFill>
                  <a:srgbClr val="000000"/>
                </a:solidFill>
                <a:latin typeface="Calibri" panose="020F0502020204030204" pitchFamily="34" charset="0"/>
              </a:rPr>
              <a:t>wa-sana’a</a:t>
            </a:r>
            <a:r>
              <a:rPr lang="en-US" b="1" dirty="0">
                <a:solidFill>
                  <a:srgbClr val="000000"/>
                </a:solidFill>
                <a:latin typeface="Calibri" panose="020F0502020204030204" pitchFamily="34" charset="0"/>
              </a:rPr>
              <a:t> </a:t>
            </a:r>
            <a:r>
              <a:rPr lang="en-US" b="1" dirty="0" err="1">
                <a:solidFill>
                  <a:srgbClr val="000000"/>
                </a:solidFill>
                <a:latin typeface="Calibri" panose="020F0502020204030204" pitchFamily="34" charset="0"/>
              </a:rPr>
              <a:t>faharisahu</a:t>
            </a:r>
            <a:r>
              <a:rPr lang="en-US" b="1" dirty="0">
                <a:solidFill>
                  <a:srgbClr val="000000"/>
                </a:solidFill>
                <a:latin typeface="Calibri" panose="020F0502020204030204" pitchFamily="34" charset="0"/>
              </a:rPr>
              <a:t> Jamal </a:t>
            </a:r>
            <a:r>
              <a:rPr lang="en-US" b="1" dirty="0" err="1">
                <a:solidFill>
                  <a:srgbClr val="000000"/>
                </a:solidFill>
                <a:latin typeface="Calibri" panose="020F0502020204030204" pitchFamily="34" charset="0"/>
              </a:rPr>
              <a:t>Tulbah</a:t>
            </a:r>
            <a:r>
              <a:rPr lang="en-US" b="1" dirty="0">
                <a:solidFill>
                  <a:srgbClr val="000000"/>
                </a:solidFill>
                <a:latin typeface="Calibri" panose="020F0502020204030204" pitchFamily="34" charset="0"/>
              </a:rPr>
              <a:t>.</a:t>
            </a:r>
          </a:p>
          <a:p>
            <a:r>
              <a:rPr lang="en-US" b="1" dirty="0">
                <a:solidFill>
                  <a:srgbClr val="000000"/>
                </a:solidFill>
                <a:latin typeface="Calibri" panose="020F0502020204030204" pitchFamily="34" charset="0"/>
              </a:rPr>
              <a:t>500 ## $a</a:t>
            </a:r>
            <a:r>
              <a:rPr lang="en-US" b="1" dirty="0">
                <a:solidFill>
                  <a:srgbClr val="000000"/>
                </a:solidFill>
                <a:latin typeface="Microsoft Sans Serif" panose="020B0604020202020204" pitchFamily="34" charset="0"/>
                <a:cs typeface="Microsoft Sans Serif" panose="020B0604020202020204" pitchFamily="34" charset="0"/>
              </a:rPr>
              <a:t> </a:t>
            </a:r>
            <a:r>
              <a:rPr lang="en-US" b="1" dirty="0" err="1">
                <a:solidFill>
                  <a:srgbClr val="000000"/>
                </a:solidFill>
                <a:latin typeface="Calibri" panose="020F0502020204030204" pitchFamily="34" charset="0"/>
              </a:rPr>
              <a:t>Mukhtasar</a:t>
            </a:r>
            <a:r>
              <a:rPr lang="en-US" b="1" dirty="0">
                <a:solidFill>
                  <a:srgbClr val="000000"/>
                </a:solidFill>
                <a:latin typeface="Calibri" panose="020F0502020204030204" pitchFamily="34" charset="0"/>
              </a:rPr>
              <a:t> </a:t>
            </a:r>
            <a:r>
              <a:rPr lang="en-US" b="1" dirty="0" err="1">
                <a:solidFill>
                  <a:srgbClr val="000000"/>
                </a:solidFill>
                <a:latin typeface="Calibri" panose="020F0502020204030204" pitchFamily="34" charset="0"/>
              </a:rPr>
              <a:t>Islah</a:t>
            </a:r>
            <a:r>
              <a:rPr lang="en-US" b="1" dirty="0">
                <a:solidFill>
                  <a:srgbClr val="000000"/>
                </a:solidFill>
                <a:latin typeface="Calibri" panose="020F0502020204030204" pitchFamily="34" charset="0"/>
              </a:rPr>
              <a:t> Al </a:t>
            </a:r>
            <a:r>
              <a:rPr lang="en-US" b="1" dirty="0" err="1">
                <a:solidFill>
                  <a:srgbClr val="000000"/>
                </a:solidFill>
                <a:latin typeface="Calibri" panose="020F0502020204030204" pitchFamily="34" charset="0"/>
              </a:rPr>
              <a:t>Mantiq</a:t>
            </a:r>
            <a:r>
              <a:rPr lang="en-US" b="1" dirty="0">
                <a:solidFill>
                  <a:srgbClr val="000000"/>
                </a:solidFill>
                <a:latin typeface="Calibri" panose="020F0502020204030204" pitchFamily="34" charset="0"/>
              </a:rPr>
              <a:t> li Ibn al-</a:t>
            </a:r>
            <a:r>
              <a:rPr lang="en-US" b="1" dirty="0" err="1">
                <a:solidFill>
                  <a:srgbClr val="000000"/>
                </a:solidFill>
                <a:latin typeface="Calibri" panose="020F0502020204030204" pitchFamily="34" charset="0"/>
              </a:rPr>
              <a:t>Sikkit</a:t>
            </a:r>
            <a:r>
              <a:rPr lang="en-US" b="1" dirty="0">
                <a:solidFill>
                  <a:srgbClr val="000000"/>
                </a:solidFill>
                <a:latin typeface="Calibri" panose="020F0502020204030204" pitchFamily="34" charset="0"/>
              </a:rPr>
              <a:t>.</a:t>
            </a:r>
          </a:p>
          <a:p>
            <a:r>
              <a:rPr lang="en-US" b="1" dirty="0">
                <a:solidFill>
                  <a:srgbClr val="000000"/>
                </a:solidFill>
                <a:latin typeface="Calibri" panose="020F0502020204030204" pitchFamily="34" charset="0"/>
              </a:rPr>
              <a:t>700 1# </a:t>
            </a:r>
            <a:r>
              <a:rPr lang="en-US" b="1" dirty="0">
                <a:solidFill>
                  <a:srgbClr val="FF0000"/>
                </a:solidFill>
                <a:latin typeface="Calibri" panose="020F0502020204030204" pitchFamily="34" charset="0"/>
              </a:rPr>
              <a:t>$</a:t>
            </a:r>
            <a:r>
              <a:rPr lang="en-US" b="1" dirty="0" err="1">
                <a:solidFill>
                  <a:srgbClr val="FF0000"/>
                </a:solidFill>
                <a:latin typeface="Calibri" panose="020F0502020204030204" pitchFamily="34" charset="0"/>
              </a:rPr>
              <a:t>i</a:t>
            </a:r>
            <a:r>
              <a:rPr lang="en-US" b="1" dirty="0">
                <a:solidFill>
                  <a:srgbClr val="FF0000"/>
                </a:solidFill>
                <a:latin typeface="Calibri" panose="020F0502020204030204" pitchFamily="34" charset="0"/>
              </a:rPr>
              <a:t> Abridgement of (work): </a:t>
            </a:r>
            <a:r>
              <a:rPr lang="en-US" b="1" dirty="0">
                <a:solidFill>
                  <a:srgbClr val="000000"/>
                </a:solidFill>
                <a:latin typeface="Calibri" panose="020F0502020204030204" pitchFamily="34" charset="0"/>
              </a:rPr>
              <a:t>$a Ibn al-Sikkit,$d-857 or 858. $t </a:t>
            </a:r>
            <a:r>
              <a:rPr lang="en-US" b="1" dirty="0" err="1">
                <a:solidFill>
                  <a:srgbClr val="000000"/>
                </a:solidFill>
                <a:latin typeface="Calibri" panose="020F0502020204030204" pitchFamily="34" charset="0"/>
              </a:rPr>
              <a:t>Islah</a:t>
            </a:r>
            <a:r>
              <a:rPr lang="en-US" b="1" dirty="0">
                <a:solidFill>
                  <a:srgbClr val="000000"/>
                </a:solidFill>
                <a:latin typeface="Calibri" panose="020F0502020204030204" pitchFamily="34" charset="0"/>
              </a:rPr>
              <a:t> Al </a:t>
            </a:r>
            <a:r>
              <a:rPr lang="en-US" b="1" dirty="0" err="1">
                <a:solidFill>
                  <a:srgbClr val="000000"/>
                </a:solidFill>
                <a:latin typeface="Calibri" panose="020F0502020204030204" pitchFamily="34" charset="0"/>
              </a:rPr>
              <a:t>Mantiq</a:t>
            </a:r>
            <a:r>
              <a:rPr lang="en-US" b="1" dirty="0">
                <a:solidFill>
                  <a:srgbClr val="000000"/>
                </a:solidFill>
                <a:latin typeface="Calibri" panose="020F0502020204030204" pitchFamily="34" charset="0"/>
              </a:rPr>
              <a:t>.</a:t>
            </a:r>
          </a:p>
          <a:p>
            <a:r>
              <a:rPr lang="en-US" b="1" dirty="0">
                <a:solidFill>
                  <a:srgbClr val="000000"/>
                </a:solidFill>
                <a:latin typeface="Calibri" panose="020F0502020204030204" pitchFamily="34" charset="0"/>
              </a:rPr>
              <a:t>700 1# $a </a:t>
            </a:r>
            <a:r>
              <a:rPr lang="en-US" b="1" dirty="0" err="1">
                <a:solidFill>
                  <a:srgbClr val="000000"/>
                </a:solidFill>
                <a:latin typeface="Calibri" panose="020F0502020204030204" pitchFamily="34" charset="0"/>
              </a:rPr>
              <a:t>Tulbah</a:t>
            </a:r>
            <a:r>
              <a:rPr lang="en-US" b="1" dirty="0">
                <a:solidFill>
                  <a:srgbClr val="000000"/>
                </a:solidFill>
                <a:latin typeface="Calibri" panose="020F0502020204030204" pitchFamily="34" charset="0"/>
              </a:rPr>
              <a:t>, Jamal,</a:t>
            </a:r>
            <a:r>
              <a:rPr lang="en-US" b="1" dirty="0">
                <a:solidFill>
                  <a:srgbClr val="FF0000"/>
                </a:solidFill>
                <a:latin typeface="Calibri" panose="020F0502020204030204" pitchFamily="34" charset="0"/>
              </a:rPr>
              <a:t> $e </a:t>
            </a:r>
            <a:r>
              <a:rPr lang="en-US" b="1" dirty="0" err="1">
                <a:solidFill>
                  <a:srgbClr val="FF0000"/>
                </a:solidFill>
                <a:latin typeface="Calibri" panose="020F0502020204030204" pitchFamily="34" charset="0"/>
              </a:rPr>
              <a:t>muhaqiq</a:t>
            </a:r>
            <a:r>
              <a:rPr lang="en-US" b="1" dirty="0">
                <a:solidFill>
                  <a:srgbClr val="000000"/>
                </a:solidFill>
                <a:latin typeface="Calibri" panose="020F0502020204030204" pitchFamily="34" charset="0"/>
              </a:rPr>
              <a:t>.</a:t>
            </a:r>
          </a:p>
        </p:txBody>
      </p:sp>
      <p:sp>
        <p:nvSpPr>
          <p:cNvPr id="3" name="Rectangle 2">
            <a:extLst>
              <a:ext uri="{FF2B5EF4-FFF2-40B4-BE49-F238E27FC236}">
                <a16:creationId xmlns:a16="http://schemas.microsoft.com/office/drawing/2014/main" id="{EF2B1622-A41D-474B-8FF7-1FB574DA355C}"/>
              </a:ext>
            </a:extLst>
          </p:cNvPr>
          <p:cNvSpPr/>
          <p:nvPr/>
        </p:nvSpPr>
        <p:spPr>
          <a:xfrm>
            <a:off x="1911775" y="4066772"/>
            <a:ext cx="8788258" cy="1877437"/>
          </a:xfrm>
          <a:prstGeom prst="rect">
            <a:avLst/>
          </a:prstGeom>
        </p:spPr>
        <p:txBody>
          <a:bodyPr wrap="square">
            <a:spAutoFit/>
          </a:bodyPr>
          <a:lstStyle/>
          <a:p>
            <a:r>
              <a:rPr lang="en-US" sz="2000" dirty="0">
                <a:solidFill>
                  <a:srgbClr val="000000"/>
                </a:solidFill>
                <a:latin typeface="Calibri" panose="020F0502020204030204" pitchFamily="34" charset="0"/>
              </a:rPr>
              <a:t>Appendix J and </a:t>
            </a:r>
            <a:r>
              <a:rPr lang="en-US" sz="2000" b="1" i="1" dirty="0">
                <a:solidFill>
                  <a:srgbClr val="000000"/>
                </a:solidFill>
                <a:latin typeface="Calibri,BoldItalic"/>
              </a:rPr>
              <a:t>resource-to-resource relationships</a:t>
            </a:r>
          </a:p>
          <a:p>
            <a:r>
              <a:rPr lang="en-US" sz="2400" b="1" dirty="0">
                <a:solidFill>
                  <a:srgbClr val="000000"/>
                </a:solidFill>
                <a:latin typeface="Calibri" panose="020F0502020204030204" pitchFamily="34" charset="0"/>
              </a:rPr>
              <a:t>Reciprocal relationship</a:t>
            </a:r>
          </a:p>
          <a:p>
            <a:r>
              <a:rPr lang="en-US" b="1" dirty="0">
                <a:solidFill>
                  <a:srgbClr val="000000"/>
                </a:solidFill>
                <a:latin typeface="Calibri" panose="020F0502020204030204" pitchFamily="34" charset="0"/>
              </a:rPr>
              <a:t>100 1# $a Ibn al-Sikkit,$d-857 or 858, </a:t>
            </a:r>
            <a:r>
              <a:rPr lang="en-US" b="1" dirty="0">
                <a:solidFill>
                  <a:srgbClr val="FF0000"/>
                </a:solidFill>
                <a:latin typeface="Calibri" panose="020F0502020204030204" pitchFamily="34" charset="0"/>
              </a:rPr>
              <a:t>$e author</a:t>
            </a:r>
            <a:r>
              <a:rPr lang="en-US" b="1" dirty="0">
                <a:solidFill>
                  <a:srgbClr val="000000"/>
                </a:solidFill>
                <a:latin typeface="Calibri" panose="020F0502020204030204" pitchFamily="34" charset="0"/>
              </a:rPr>
              <a:t>.</a:t>
            </a:r>
          </a:p>
          <a:p>
            <a:r>
              <a:rPr lang="en-US" b="1" dirty="0">
                <a:solidFill>
                  <a:srgbClr val="000000"/>
                </a:solidFill>
                <a:latin typeface="Calibri" panose="020F0502020204030204" pitchFamily="34" charset="0"/>
              </a:rPr>
              <a:t>245 10 $a </a:t>
            </a:r>
            <a:r>
              <a:rPr lang="en-US" b="1" dirty="0" err="1">
                <a:solidFill>
                  <a:srgbClr val="000000"/>
                </a:solidFill>
                <a:latin typeface="Calibri" panose="020F0502020204030204" pitchFamily="34" charset="0"/>
              </a:rPr>
              <a:t>Islah</a:t>
            </a:r>
            <a:r>
              <a:rPr lang="en-US" b="1" dirty="0">
                <a:solidFill>
                  <a:srgbClr val="000000"/>
                </a:solidFill>
                <a:latin typeface="Calibri" panose="020F0502020204030204" pitchFamily="34" charset="0"/>
              </a:rPr>
              <a:t> Al </a:t>
            </a:r>
            <a:r>
              <a:rPr lang="en-US" b="1" dirty="0" err="1">
                <a:solidFill>
                  <a:srgbClr val="000000"/>
                </a:solidFill>
                <a:latin typeface="Calibri" panose="020F0502020204030204" pitchFamily="34" charset="0"/>
              </a:rPr>
              <a:t>Mantiq</a:t>
            </a:r>
            <a:r>
              <a:rPr lang="en-US" b="1" dirty="0">
                <a:solidFill>
                  <a:srgbClr val="000000"/>
                </a:solidFill>
                <a:latin typeface="Calibri" panose="020F0502020204030204" pitchFamily="34" charset="0"/>
              </a:rPr>
              <a:t> / $c Ibn al-</a:t>
            </a:r>
            <a:r>
              <a:rPr lang="en-US" b="1" dirty="0" err="1">
                <a:solidFill>
                  <a:srgbClr val="000000"/>
                </a:solidFill>
                <a:latin typeface="Calibri" panose="020F0502020204030204" pitchFamily="34" charset="0"/>
              </a:rPr>
              <a:t>Sikkit</a:t>
            </a:r>
            <a:r>
              <a:rPr lang="en-US" b="1" dirty="0">
                <a:solidFill>
                  <a:srgbClr val="000000"/>
                </a:solidFill>
                <a:latin typeface="Calibri" panose="020F0502020204030204" pitchFamily="34" charset="0"/>
              </a:rPr>
              <a:t>.</a:t>
            </a:r>
          </a:p>
          <a:p>
            <a:r>
              <a:rPr lang="en-US" b="1" dirty="0">
                <a:solidFill>
                  <a:srgbClr val="000000"/>
                </a:solidFill>
                <a:latin typeface="Calibri" panose="020F0502020204030204" pitchFamily="34" charset="0"/>
              </a:rPr>
              <a:t>700 1# </a:t>
            </a:r>
            <a:r>
              <a:rPr lang="en-US" b="1" dirty="0">
                <a:solidFill>
                  <a:srgbClr val="FF0000"/>
                </a:solidFill>
                <a:latin typeface="Calibri" panose="020F0502020204030204" pitchFamily="34" charset="0"/>
              </a:rPr>
              <a:t>$</a:t>
            </a:r>
            <a:r>
              <a:rPr lang="en-US" b="1" dirty="0" err="1">
                <a:solidFill>
                  <a:srgbClr val="FF0000"/>
                </a:solidFill>
                <a:latin typeface="Calibri" panose="020F0502020204030204" pitchFamily="34" charset="0"/>
              </a:rPr>
              <a:t>i</a:t>
            </a:r>
            <a:r>
              <a:rPr lang="en-US" b="1" dirty="0">
                <a:solidFill>
                  <a:srgbClr val="FF0000"/>
                </a:solidFill>
                <a:latin typeface="Calibri" panose="020F0502020204030204" pitchFamily="34" charset="0"/>
              </a:rPr>
              <a:t> Abridged as (work): </a:t>
            </a:r>
            <a:r>
              <a:rPr lang="en-US" b="1" dirty="0">
                <a:solidFill>
                  <a:srgbClr val="000000"/>
                </a:solidFill>
                <a:latin typeface="Calibri" panose="020F0502020204030204" pitchFamily="34" charset="0"/>
              </a:rPr>
              <a:t>$a </a:t>
            </a:r>
            <a:r>
              <a:rPr lang="en-US" b="1" dirty="0" err="1">
                <a:solidFill>
                  <a:srgbClr val="000000"/>
                </a:solidFill>
                <a:latin typeface="Calibri" panose="020F0502020204030204" pitchFamily="34" charset="0"/>
              </a:rPr>
              <a:t>Wazīr</a:t>
            </a:r>
            <a:r>
              <a:rPr lang="en-US" b="1" dirty="0">
                <a:solidFill>
                  <a:srgbClr val="000000"/>
                </a:solidFill>
                <a:latin typeface="Calibri" panose="020F0502020204030204" pitchFamily="34" charset="0"/>
              </a:rPr>
              <a:t> al-</a:t>
            </a:r>
            <a:r>
              <a:rPr lang="en-US" b="1" dirty="0" err="1">
                <a:solidFill>
                  <a:srgbClr val="000000"/>
                </a:solidFill>
                <a:latin typeface="Calibri" panose="020F0502020204030204" pitchFamily="34" charset="0"/>
              </a:rPr>
              <a:t>Maghribi</a:t>
            </a:r>
            <a:r>
              <a:rPr lang="en-US" b="1" dirty="0">
                <a:solidFill>
                  <a:srgbClr val="000000"/>
                </a:solidFill>
                <a:latin typeface="Calibri" panose="020F0502020204030204" pitchFamily="34" charset="0"/>
              </a:rPr>
              <a:t>, al-</a:t>
            </a:r>
            <a:r>
              <a:rPr lang="en-US" b="1" dirty="0" err="1">
                <a:solidFill>
                  <a:srgbClr val="000000"/>
                </a:solidFill>
                <a:latin typeface="Calibri" panose="020F0502020204030204" pitchFamily="34" charset="0"/>
              </a:rPr>
              <a:t>Husayn</a:t>
            </a:r>
            <a:r>
              <a:rPr lang="en-US" b="1" dirty="0">
                <a:solidFill>
                  <a:srgbClr val="000000"/>
                </a:solidFill>
                <a:latin typeface="Calibri" panose="020F0502020204030204" pitchFamily="34" charset="0"/>
              </a:rPr>
              <a:t> ibn ʻAlī,$d981-1027. $</a:t>
            </a:r>
            <a:r>
              <a:rPr lang="en-US" b="1" dirty="0" err="1">
                <a:solidFill>
                  <a:srgbClr val="000000"/>
                </a:solidFill>
                <a:latin typeface="Calibri" panose="020F0502020204030204" pitchFamily="34" charset="0"/>
              </a:rPr>
              <a:t>tMunakhal</a:t>
            </a:r>
            <a:r>
              <a:rPr lang="en-US" b="1" dirty="0">
                <a:solidFill>
                  <a:srgbClr val="000000"/>
                </a:solidFill>
                <a:latin typeface="Calibri" panose="020F0502020204030204" pitchFamily="34" charset="0"/>
              </a:rPr>
              <a:t> :$b </a:t>
            </a:r>
            <a:r>
              <a:rPr lang="en-US" b="1" dirty="0" err="1">
                <a:solidFill>
                  <a:srgbClr val="000000"/>
                </a:solidFill>
                <a:latin typeface="Calibri" panose="020F0502020204030204" pitchFamily="34" charset="0"/>
              </a:rPr>
              <a:t>Mukhtasar</a:t>
            </a:r>
            <a:r>
              <a:rPr lang="en-US" b="1" dirty="0">
                <a:solidFill>
                  <a:srgbClr val="000000"/>
                </a:solidFill>
                <a:latin typeface="Calibri" panose="020F0502020204030204" pitchFamily="34" charset="0"/>
              </a:rPr>
              <a:t> </a:t>
            </a:r>
            <a:r>
              <a:rPr lang="en-US" b="1" dirty="0" err="1">
                <a:solidFill>
                  <a:srgbClr val="000000"/>
                </a:solidFill>
                <a:latin typeface="Calibri" panose="020F0502020204030204" pitchFamily="34" charset="0"/>
              </a:rPr>
              <a:t>Islah</a:t>
            </a:r>
            <a:r>
              <a:rPr lang="en-US" b="1" dirty="0">
                <a:solidFill>
                  <a:srgbClr val="000000"/>
                </a:solidFill>
                <a:latin typeface="Calibri" panose="020F0502020204030204" pitchFamily="34" charset="0"/>
              </a:rPr>
              <a:t> Al </a:t>
            </a:r>
            <a:r>
              <a:rPr lang="en-US" b="1" dirty="0" err="1">
                <a:solidFill>
                  <a:srgbClr val="000000"/>
                </a:solidFill>
                <a:latin typeface="Calibri" panose="020F0502020204030204" pitchFamily="34" charset="0"/>
              </a:rPr>
              <a:t>Mantiq</a:t>
            </a:r>
            <a:r>
              <a:rPr lang="en-US" b="1" dirty="0">
                <a:solidFill>
                  <a:srgbClr val="000000"/>
                </a:solidFill>
                <a:latin typeface="Calibri" panose="020F0502020204030204" pitchFamily="34" charset="0"/>
              </a:rPr>
              <a:t>.</a:t>
            </a:r>
          </a:p>
        </p:txBody>
      </p:sp>
      <p:sp>
        <p:nvSpPr>
          <p:cNvPr id="5" name="Footer Placeholder 4">
            <a:extLst>
              <a:ext uri="{FF2B5EF4-FFF2-40B4-BE49-F238E27FC236}">
                <a16:creationId xmlns:a16="http://schemas.microsoft.com/office/drawing/2014/main" id="{7BFF5DEF-FF7D-49B4-8A3F-C6DBC443E246}"/>
              </a:ext>
            </a:extLst>
          </p:cNvPr>
          <p:cNvSpPr>
            <a:spLocks noGrp="1"/>
          </p:cNvSpPr>
          <p:nvPr>
            <p:ph type="ftr" sz="quarter" idx="11"/>
          </p:nvPr>
        </p:nvSpPr>
        <p:spPr/>
        <p:txBody>
          <a:bodyPr/>
          <a:lstStyle/>
          <a:p>
            <a:r>
              <a:rPr lang="en-US"/>
              <a:t>MELCom 2018</a:t>
            </a:r>
          </a:p>
        </p:txBody>
      </p:sp>
      <p:sp>
        <p:nvSpPr>
          <p:cNvPr id="6" name="Slide Number Placeholder 5">
            <a:extLst>
              <a:ext uri="{FF2B5EF4-FFF2-40B4-BE49-F238E27FC236}">
                <a16:creationId xmlns:a16="http://schemas.microsoft.com/office/drawing/2014/main" id="{DDCB142E-AC47-4746-BF97-F3A50D965579}"/>
              </a:ext>
            </a:extLst>
          </p:cNvPr>
          <p:cNvSpPr>
            <a:spLocks noGrp="1"/>
          </p:cNvSpPr>
          <p:nvPr>
            <p:ph type="sldNum" sz="quarter" idx="12"/>
          </p:nvPr>
        </p:nvSpPr>
        <p:spPr/>
        <p:txBody>
          <a:bodyPr/>
          <a:lstStyle/>
          <a:p>
            <a:fld id="{31890925-CC74-4507-B910-621DBC4ED881}" type="slidenum">
              <a:rPr lang="en-US" smtClean="0"/>
              <a:t>28</a:t>
            </a:fld>
            <a:endParaRPr lang="en-US"/>
          </a:p>
        </p:txBody>
      </p:sp>
      <p:sp>
        <p:nvSpPr>
          <p:cNvPr id="7" name="Rectangle 6">
            <a:extLst>
              <a:ext uri="{FF2B5EF4-FFF2-40B4-BE49-F238E27FC236}">
                <a16:creationId xmlns:a16="http://schemas.microsoft.com/office/drawing/2014/main" id="{3F8747EF-1AE3-4A4D-A16A-5DB961826395}"/>
              </a:ext>
            </a:extLst>
          </p:cNvPr>
          <p:cNvSpPr/>
          <p:nvPr/>
        </p:nvSpPr>
        <p:spPr>
          <a:xfrm>
            <a:off x="1700849" y="92824"/>
            <a:ext cx="4707265" cy="678327"/>
          </a:xfrm>
          <a:prstGeom prst="rect">
            <a:avLst/>
          </a:prstGeom>
        </p:spPr>
        <p:txBody>
          <a:bodyPr wrap="square">
            <a:spAutoFit/>
          </a:bodyPr>
          <a:lstStyle/>
          <a:p>
            <a:pPr>
              <a:lnSpc>
                <a:spcPct val="115000"/>
              </a:lnSpc>
              <a:spcAft>
                <a:spcPts val="1000"/>
              </a:spcAft>
            </a:pPr>
            <a:r>
              <a:rPr lang="en-US" sz="3600" dirty="0">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RDA Challenges…cont.</a:t>
            </a:r>
          </a:p>
        </p:txBody>
      </p:sp>
      <p:sp>
        <p:nvSpPr>
          <p:cNvPr id="9" name="Rectangle 8">
            <a:extLst>
              <a:ext uri="{FF2B5EF4-FFF2-40B4-BE49-F238E27FC236}">
                <a16:creationId xmlns:a16="http://schemas.microsoft.com/office/drawing/2014/main" id="{031516EC-D720-4964-9606-A245D99B28DA}"/>
              </a:ext>
            </a:extLst>
          </p:cNvPr>
          <p:cNvSpPr/>
          <p:nvPr/>
        </p:nvSpPr>
        <p:spPr>
          <a:xfrm>
            <a:off x="1700849" y="866951"/>
            <a:ext cx="5826939" cy="483017"/>
          </a:xfrm>
          <a:prstGeom prst="rect">
            <a:avLst/>
          </a:prstGeom>
        </p:spPr>
        <p:txBody>
          <a:bodyPr wrap="square">
            <a:spAutoFit/>
          </a:bodyPr>
          <a:lstStyle/>
          <a:p>
            <a:pPr marL="571500" indent="-571500">
              <a:lnSpc>
                <a:spcPct val="115000"/>
              </a:lnSpc>
              <a:spcAft>
                <a:spcPts val="1000"/>
              </a:spcAft>
              <a:buFont typeface="Wingdings" panose="05000000000000000000" pitchFamily="2" charset="2"/>
              <a:buChar char="q"/>
            </a:pPr>
            <a:r>
              <a:rPr lang="en-US" sz="2400" b="1" dirty="0">
                <a:effectLst>
                  <a:outerShdw blurRad="38100" dist="38100" dir="2700000" algn="tl">
                    <a:srgbClr val="000000">
                      <a:alpha val="43137"/>
                    </a:srgbClr>
                  </a:outerShdw>
                </a:effectLst>
                <a:latin typeface="Times New Roman" panose="02020603050405020304" pitchFamily="18" charset="0"/>
                <a:ea typeface="+mj-ea"/>
                <a:cs typeface="Arial" panose="020B0604020202020204" pitchFamily="34" charset="0"/>
              </a:rPr>
              <a:t>Relationship Designators …cont.</a:t>
            </a:r>
          </a:p>
        </p:txBody>
      </p:sp>
    </p:spTree>
    <p:extLst>
      <p:ext uri="{BB962C8B-B14F-4D97-AF65-F5344CB8AC3E}">
        <p14:creationId xmlns:p14="http://schemas.microsoft.com/office/powerpoint/2010/main" val="1447041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EF1F4D-2AE6-430E-A676-6CCBAA22302F}"/>
              </a:ext>
            </a:extLst>
          </p:cNvPr>
          <p:cNvSpPr/>
          <p:nvPr/>
        </p:nvSpPr>
        <p:spPr>
          <a:xfrm>
            <a:off x="2445797" y="1571289"/>
            <a:ext cx="8974871" cy="2369880"/>
          </a:xfrm>
          <a:prstGeom prst="rect">
            <a:avLst/>
          </a:prstGeom>
        </p:spPr>
        <p:txBody>
          <a:bodyPr wrap="square">
            <a:spAutoFit/>
          </a:bodyPr>
          <a:lstStyle/>
          <a:p>
            <a:r>
              <a:rPr lang="en-US" sz="2000" dirty="0">
                <a:solidFill>
                  <a:srgbClr val="000000"/>
                </a:solidFill>
                <a:latin typeface="Calibri" panose="020F0502020204030204" pitchFamily="34" charset="0"/>
              </a:rPr>
              <a:t>Appendix J and </a:t>
            </a:r>
            <a:r>
              <a:rPr lang="en-US" sz="2000" b="1" i="1" dirty="0">
                <a:solidFill>
                  <a:srgbClr val="000000"/>
                </a:solidFill>
                <a:latin typeface="Calibri,BoldItalic"/>
              </a:rPr>
              <a:t>resource-to-resource relationships</a:t>
            </a:r>
          </a:p>
          <a:p>
            <a:endParaRPr lang="en-US" sz="2000" b="1" i="1" dirty="0">
              <a:solidFill>
                <a:srgbClr val="000000"/>
              </a:solidFill>
              <a:latin typeface="Calibri,BoldItalic"/>
            </a:endParaRPr>
          </a:p>
          <a:p>
            <a:r>
              <a:rPr lang="en-US" b="1" dirty="0">
                <a:solidFill>
                  <a:srgbClr val="000000"/>
                </a:solidFill>
                <a:latin typeface="Calibri" panose="020F0502020204030204" pitchFamily="34" charset="0"/>
              </a:rPr>
              <a:t>100 1# $a </a:t>
            </a:r>
            <a:r>
              <a:rPr lang="en-US" b="1" dirty="0" err="1">
                <a:solidFill>
                  <a:srgbClr val="000000"/>
                </a:solidFill>
                <a:latin typeface="Calibri" panose="020F0502020204030204" pitchFamily="34" charset="0"/>
              </a:rPr>
              <a:t>Sirafi</a:t>
            </a:r>
            <a:r>
              <a:rPr lang="en-US" b="1" dirty="0">
                <a:solidFill>
                  <a:srgbClr val="000000"/>
                </a:solidFill>
                <a:latin typeface="Calibri" panose="020F0502020204030204" pitchFamily="34" charset="0"/>
              </a:rPr>
              <a:t>, Yusuf ibn </a:t>
            </a:r>
            <a:r>
              <a:rPr lang="en-US" b="1" dirty="0" err="1">
                <a:solidFill>
                  <a:srgbClr val="000000"/>
                </a:solidFill>
                <a:latin typeface="Calibri" panose="020F0502020204030204" pitchFamily="34" charset="0"/>
              </a:rPr>
              <a:t>al-Hasan,|d</a:t>
            </a:r>
            <a:r>
              <a:rPr lang="en-US" b="1" dirty="0">
                <a:solidFill>
                  <a:srgbClr val="000000"/>
                </a:solidFill>
                <a:latin typeface="Calibri" panose="020F0502020204030204" pitchFamily="34" charset="0"/>
              </a:rPr>
              <a:t> 941-995, </a:t>
            </a:r>
            <a:r>
              <a:rPr lang="en-US" b="1" dirty="0">
                <a:solidFill>
                  <a:srgbClr val="FF0000"/>
                </a:solidFill>
                <a:latin typeface="Calibri" panose="020F0502020204030204" pitchFamily="34" charset="0"/>
              </a:rPr>
              <a:t>$e author</a:t>
            </a:r>
          </a:p>
          <a:p>
            <a:r>
              <a:rPr lang="en-US" b="1" dirty="0">
                <a:solidFill>
                  <a:srgbClr val="000000"/>
                </a:solidFill>
                <a:latin typeface="Calibri" panose="020F0502020204030204" pitchFamily="34" charset="0"/>
              </a:rPr>
              <a:t>245 10 $a </a:t>
            </a:r>
            <a:r>
              <a:rPr lang="en-US" b="1" dirty="0" err="1">
                <a:solidFill>
                  <a:srgbClr val="000000"/>
                </a:solidFill>
                <a:latin typeface="Calibri" panose="020F0502020204030204" pitchFamily="34" charset="0"/>
              </a:rPr>
              <a:t>Sharh</a:t>
            </a:r>
            <a:r>
              <a:rPr lang="en-US" b="1" dirty="0">
                <a:solidFill>
                  <a:srgbClr val="000000"/>
                </a:solidFill>
                <a:latin typeface="Calibri" panose="020F0502020204030204" pitchFamily="34" charset="0"/>
              </a:rPr>
              <a:t> </a:t>
            </a:r>
            <a:r>
              <a:rPr lang="en-US" b="1" dirty="0" err="1">
                <a:solidFill>
                  <a:srgbClr val="000000"/>
                </a:solidFill>
                <a:latin typeface="Calibri" panose="020F0502020204030204" pitchFamily="34" charset="0"/>
              </a:rPr>
              <a:t>abyat</a:t>
            </a:r>
            <a:r>
              <a:rPr lang="en-US" b="1" dirty="0">
                <a:solidFill>
                  <a:srgbClr val="000000"/>
                </a:solidFill>
                <a:latin typeface="Calibri" panose="020F0502020204030204" pitchFamily="34" charset="0"/>
              </a:rPr>
              <a:t> </a:t>
            </a:r>
            <a:r>
              <a:rPr lang="en-US" b="1" dirty="0" err="1">
                <a:solidFill>
                  <a:srgbClr val="000000"/>
                </a:solidFill>
                <a:latin typeface="Calibri" panose="020F0502020204030204" pitchFamily="34" charset="0"/>
              </a:rPr>
              <a:t>Islah</a:t>
            </a:r>
            <a:r>
              <a:rPr lang="en-US" b="1" dirty="0">
                <a:solidFill>
                  <a:srgbClr val="000000"/>
                </a:solidFill>
                <a:latin typeface="Calibri" panose="020F0502020204030204" pitchFamily="34" charset="0"/>
              </a:rPr>
              <a:t> al-</a:t>
            </a:r>
            <a:r>
              <a:rPr lang="en-US" b="1" dirty="0" err="1">
                <a:solidFill>
                  <a:srgbClr val="000000"/>
                </a:solidFill>
                <a:latin typeface="Calibri" panose="020F0502020204030204" pitchFamily="34" charset="0"/>
              </a:rPr>
              <a:t>mantiq</a:t>
            </a:r>
            <a:r>
              <a:rPr lang="en-US" b="1" dirty="0">
                <a:solidFill>
                  <a:srgbClr val="000000"/>
                </a:solidFill>
                <a:latin typeface="Calibri" panose="020F0502020204030204" pitchFamily="34" charset="0"/>
              </a:rPr>
              <a:t> /|c </a:t>
            </a:r>
            <a:r>
              <a:rPr lang="en-US" b="1" dirty="0" err="1">
                <a:solidFill>
                  <a:srgbClr val="000000"/>
                </a:solidFill>
                <a:latin typeface="Calibri" panose="020F0502020204030204" pitchFamily="34" charset="0"/>
              </a:rPr>
              <a:t>talif</a:t>
            </a:r>
            <a:r>
              <a:rPr lang="en-US" b="1" dirty="0">
                <a:solidFill>
                  <a:srgbClr val="000000"/>
                </a:solidFill>
                <a:latin typeface="Calibri" panose="020F0502020204030204" pitchFamily="34" charset="0"/>
              </a:rPr>
              <a:t> Abi Muhammad Yusuf ibn al-Hasan ibn Abd Allah ibn al-</a:t>
            </a:r>
            <a:r>
              <a:rPr lang="en-US" b="1" dirty="0" err="1">
                <a:solidFill>
                  <a:srgbClr val="000000"/>
                </a:solidFill>
                <a:latin typeface="Calibri" panose="020F0502020204030204" pitchFamily="34" charset="0"/>
              </a:rPr>
              <a:t>Marzuban</a:t>
            </a:r>
            <a:r>
              <a:rPr lang="en-US" b="1" dirty="0">
                <a:solidFill>
                  <a:srgbClr val="000000"/>
                </a:solidFill>
                <a:latin typeface="Calibri" panose="020F0502020204030204" pitchFamily="34" charset="0"/>
              </a:rPr>
              <a:t> al-</a:t>
            </a:r>
            <a:r>
              <a:rPr lang="en-US" b="1" dirty="0" err="1">
                <a:solidFill>
                  <a:srgbClr val="000000"/>
                </a:solidFill>
                <a:latin typeface="Calibri" panose="020F0502020204030204" pitchFamily="34" charset="0"/>
              </a:rPr>
              <a:t>Sirafi</a:t>
            </a:r>
            <a:r>
              <a:rPr lang="en-US" b="1" dirty="0">
                <a:solidFill>
                  <a:srgbClr val="000000"/>
                </a:solidFill>
                <a:latin typeface="Calibri" panose="020F0502020204030204" pitchFamily="34" charset="0"/>
              </a:rPr>
              <a:t> al-</a:t>
            </a:r>
            <a:r>
              <a:rPr lang="en-US" b="1" dirty="0" err="1">
                <a:solidFill>
                  <a:srgbClr val="000000"/>
                </a:solidFill>
                <a:latin typeface="Calibri" panose="020F0502020204030204" pitchFamily="34" charset="0"/>
              </a:rPr>
              <a:t>Nahwi</a:t>
            </a:r>
            <a:r>
              <a:rPr lang="en-US" b="1" dirty="0">
                <a:solidFill>
                  <a:srgbClr val="000000"/>
                </a:solidFill>
                <a:latin typeface="Calibri" panose="020F0502020204030204" pitchFamily="34" charset="0"/>
              </a:rPr>
              <a:t> ; </a:t>
            </a:r>
            <a:r>
              <a:rPr lang="en-US" b="1" dirty="0" err="1">
                <a:solidFill>
                  <a:srgbClr val="000000"/>
                </a:solidFill>
                <a:latin typeface="Calibri" panose="020F0502020204030204" pitchFamily="34" charset="0"/>
              </a:rPr>
              <a:t>tahqiq</a:t>
            </a:r>
            <a:r>
              <a:rPr lang="en-US" b="1" dirty="0">
                <a:solidFill>
                  <a:srgbClr val="000000"/>
                </a:solidFill>
                <a:latin typeface="Calibri" panose="020F0502020204030204" pitchFamily="34" charset="0"/>
              </a:rPr>
              <a:t> Yasin Muhammad al-</a:t>
            </a:r>
            <a:r>
              <a:rPr lang="en-US" b="1" dirty="0" err="1">
                <a:solidFill>
                  <a:srgbClr val="000000"/>
                </a:solidFill>
                <a:latin typeface="Calibri" panose="020F0502020204030204" pitchFamily="34" charset="0"/>
              </a:rPr>
              <a:t>Sawwas</a:t>
            </a:r>
            <a:r>
              <a:rPr lang="en-US" b="1" dirty="0">
                <a:solidFill>
                  <a:srgbClr val="000000"/>
                </a:solidFill>
                <a:latin typeface="Calibri" panose="020F0502020204030204" pitchFamily="34" charset="0"/>
              </a:rPr>
              <a:t>.</a:t>
            </a:r>
          </a:p>
          <a:p>
            <a:r>
              <a:rPr lang="en-US" b="1" dirty="0">
                <a:solidFill>
                  <a:srgbClr val="000000"/>
                </a:solidFill>
                <a:latin typeface="Calibri" panose="020F0502020204030204" pitchFamily="34" charset="0"/>
              </a:rPr>
              <a:t>500 ## $a</a:t>
            </a:r>
            <a:r>
              <a:rPr lang="en-US" b="1" dirty="0">
                <a:solidFill>
                  <a:srgbClr val="000000"/>
                </a:solidFill>
                <a:latin typeface="Microsoft Sans Serif" panose="020B0604020202020204" pitchFamily="34" charset="0"/>
                <a:cs typeface="Microsoft Sans Serif" panose="020B0604020202020204" pitchFamily="34" charset="0"/>
              </a:rPr>
              <a:t> </a:t>
            </a:r>
            <a:r>
              <a:rPr lang="en-US" b="1" dirty="0" err="1">
                <a:solidFill>
                  <a:srgbClr val="000000"/>
                </a:solidFill>
                <a:latin typeface="Calibri" panose="020F0502020204030204" pitchFamily="34" charset="0"/>
              </a:rPr>
              <a:t>Sharh</a:t>
            </a:r>
            <a:r>
              <a:rPr lang="en-US" b="1" dirty="0">
                <a:solidFill>
                  <a:srgbClr val="000000"/>
                </a:solidFill>
                <a:latin typeface="Calibri" panose="020F0502020204030204" pitchFamily="34" charset="0"/>
              </a:rPr>
              <a:t> </a:t>
            </a:r>
            <a:r>
              <a:rPr lang="en-US" b="1" dirty="0" err="1">
                <a:solidFill>
                  <a:srgbClr val="000000"/>
                </a:solidFill>
                <a:latin typeface="Calibri" panose="020F0502020204030204" pitchFamily="34" charset="0"/>
              </a:rPr>
              <a:t>abyat</a:t>
            </a:r>
            <a:r>
              <a:rPr lang="en-US" b="1" dirty="0">
                <a:solidFill>
                  <a:srgbClr val="000000"/>
                </a:solidFill>
                <a:latin typeface="Calibri" panose="020F0502020204030204" pitchFamily="34" charset="0"/>
              </a:rPr>
              <a:t> </a:t>
            </a:r>
            <a:r>
              <a:rPr lang="en-US" b="1" dirty="0" err="1">
                <a:solidFill>
                  <a:srgbClr val="000000"/>
                </a:solidFill>
                <a:latin typeface="Calibri" panose="020F0502020204030204" pitchFamily="34" charset="0"/>
              </a:rPr>
              <a:t>Islah</a:t>
            </a:r>
            <a:r>
              <a:rPr lang="en-US" b="1" dirty="0">
                <a:solidFill>
                  <a:srgbClr val="000000"/>
                </a:solidFill>
                <a:latin typeface="Calibri" panose="020F0502020204030204" pitchFamily="34" charset="0"/>
              </a:rPr>
              <a:t> al-</a:t>
            </a:r>
            <a:r>
              <a:rPr lang="en-US" b="1" dirty="0" err="1">
                <a:solidFill>
                  <a:srgbClr val="000000"/>
                </a:solidFill>
                <a:latin typeface="Calibri" panose="020F0502020204030204" pitchFamily="34" charset="0"/>
              </a:rPr>
              <a:t>mantiq</a:t>
            </a:r>
            <a:r>
              <a:rPr lang="en-US" b="1" dirty="0">
                <a:solidFill>
                  <a:srgbClr val="000000"/>
                </a:solidFill>
                <a:latin typeface="Calibri" panose="020F0502020204030204" pitchFamily="34" charset="0"/>
              </a:rPr>
              <a:t> li Ibn al-</a:t>
            </a:r>
            <a:r>
              <a:rPr lang="en-US" b="1" dirty="0" err="1">
                <a:solidFill>
                  <a:srgbClr val="000000"/>
                </a:solidFill>
                <a:latin typeface="Calibri" panose="020F0502020204030204" pitchFamily="34" charset="0"/>
              </a:rPr>
              <a:t>Sikkit</a:t>
            </a:r>
            <a:r>
              <a:rPr lang="en-US" b="1" dirty="0">
                <a:solidFill>
                  <a:srgbClr val="000000"/>
                </a:solidFill>
                <a:latin typeface="Calibri" panose="020F0502020204030204" pitchFamily="34" charset="0"/>
              </a:rPr>
              <a:t>.</a:t>
            </a:r>
          </a:p>
          <a:p>
            <a:r>
              <a:rPr lang="en-US" b="1" dirty="0">
                <a:solidFill>
                  <a:srgbClr val="000000"/>
                </a:solidFill>
                <a:latin typeface="Calibri" panose="020F0502020204030204" pitchFamily="34" charset="0"/>
              </a:rPr>
              <a:t>700 1# </a:t>
            </a:r>
            <a:r>
              <a:rPr lang="en-US" b="1" dirty="0">
                <a:solidFill>
                  <a:srgbClr val="FF0000"/>
                </a:solidFill>
                <a:latin typeface="Calibri" panose="020F0502020204030204" pitchFamily="34" charset="0"/>
              </a:rPr>
              <a:t>$</a:t>
            </a:r>
            <a:r>
              <a:rPr lang="en-US" b="1" dirty="0" err="1">
                <a:solidFill>
                  <a:srgbClr val="FF0000"/>
                </a:solidFill>
                <a:latin typeface="Calibri" panose="020F0502020204030204" pitchFamily="34" charset="0"/>
              </a:rPr>
              <a:t>i</a:t>
            </a:r>
            <a:r>
              <a:rPr lang="en-US" b="1" dirty="0">
                <a:solidFill>
                  <a:srgbClr val="FF0000"/>
                </a:solidFill>
                <a:latin typeface="Calibri" panose="020F0502020204030204" pitchFamily="34" charset="0"/>
              </a:rPr>
              <a:t> commentary on (work): </a:t>
            </a:r>
            <a:r>
              <a:rPr lang="en-US" b="1" dirty="0">
                <a:solidFill>
                  <a:srgbClr val="000000"/>
                </a:solidFill>
                <a:latin typeface="Calibri" panose="020F0502020204030204" pitchFamily="34" charset="0"/>
              </a:rPr>
              <a:t>$a Ibn al-Sikkit,$d-857 or 858. $t </a:t>
            </a:r>
            <a:r>
              <a:rPr lang="en-US" b="1" dirty="0" err="1">
                <a:solidFill>
                  <a:srgbClr val="000000"/>
                </a:solidFill>
                <a:latin typeface="Calibri" panose="020F0502020204030204" pitchFamily="34" charset="0"/>
              </a:rPr>
              <a:t>Islah</a:t>
            </a:r>
            <a:r>
              <a:rPr lang="en-US" b="1" dirty="0">
                <a:solidFill>
                  <a:srgbClr val="000000"/>
                </a:solidFill>
                <a:latin typeface="Calibri" panose="020F0502020204030204" pitchFamily="34" charset="0"/>
              </a:rPr>
              <a:t> Al </a:t>
            </a:r>
            <a:r>
              <a:rPr lang="en-US" b="1" dirty="0" err="1">
                <a:solidFill>
                  <a:srgbClr val="000000"/>
                </a:solidFill>
                <a:latin typeface="Calibri" panose="020F0502020204030204" pitchFamily="34" charset="0"/>
              </a:rPr>
              <a:t>Mantiq</a:t>
            </a:r>
            <a:r>
              <a:rPr lang="en-US" b="1" dirty="0">
                <a:solidFill>
                  <a:srgbClr val="000000"/>
                </a:solidFill>
                <a:latin typeface="Calibri" panose="020F0502020204030204" pitchFamily="34" charset="0"/>
              </a:rPr>
              <a:t>.</a:t>
            </a:r>
          </a:p>
          <a:p>
            <a:r>
              <a:rPr lang="en-US" b="1" dirty="0">
                <a:solidFill>
                  <a:srgbClr val="000000"/>
                </a:solidFill>
                <a:latin typeface="Calibri" panose="020F0502020204030204" pitchFamily="34" charset="0"/>
              </a:rPr>
              <a:t>700 1# $a </a:t>
            </a:r>
            <a:r>
              <a:rPr lang="en-US" b="1" dirty="0" err="1">
                <a:solidFill>
                  <a:srgbClr val="000000"/>
                </a:solidFill>
                <a:latin typeface="Calibri" panose="020F0502020204030204" pitchFamily="34" charset="0"/>
              </a:rPr>
              <a:t>Sawwas</a:t>
            </a:r>
            <a:r>
              <a:rPr lang="en-US" b="1" dirty="0">
                <a:solidFill>
                  <a:srgbClr val="000000"/>
                </a:solidFill>
                <a:latin typeface="Calibri" panose="020F0502020204030204" pitchFamily="34" charset="0"/>
              </a:rPr>
              <a:t>, Yasin Muhammad,</a:t>
            </a:r>
            <a:r>
              <a:rPr lang="en-US" b="1" dirty="0">
                <a:solidFill>
                  <a:srgbClr val="FF0000"/>
                </a:solidFill>
                <a:latin typeface="Calibri" panose="020F0502020204030204" pitchFamily="34" charset="0"/>
              </a:rPr>
              <a:t> $e </a:t>
            </a:r>
            <a:r>
              <a:rPr lang="en-US" b="1" dirty="0" err="1">
                <a:solidFill>
                  <a:srgbClr val="FF0000"/>
                </a:solidFill>
                <a:latin typeface="Calibri" panose="020F0502020204030204" pitchFamily="34" charset="0"/>
              </a:rPr>
              <a:t>muhaqiq</a:t>
            </a:r>
            <a:r>
              <a:rPr lang="en-US" b="1" dirty="0">
                <a:solidFill>
                  <a:srgbClr val="000000"/>
                </a:solidFill>
                <a:latin typeface="Calibri" panose="020F0502020204030204" pitchFamily="34" charset="0"/>
              </a:rPr>
              <a:t>.</a:t>
            </a:r>
          </a:p>
        </p:txBody>
      </p:sp>
      <p:sp>
        <p:nvSpPr>
          <p:cNvPr id="3" name="Rectangle 2">
            <a:extLst>
              <a:ext uri="{FF2B5EF4-FFF2-40B4-BE49-F238E27FC236}">
                <a16:creationId xmlns:a16="http://schemas.microsoft.com/office/drawing/2014/main" id="{EF2B1622-A41D-474B-8FF7-1FB574DA355C}"/>
              </a:ext>
            </a:extLst>
          </p:cNvPr>
          <p:cNvSpPr/>
          <p:nvPr/>
        </p:nvSpPr>
        <p:spPr>
          <a:xfrm>
            <a:off x="2445797" y="3941169"/>
            <a:ext cx="8788258" cy="2246769"/>
          </a:xfrm>
          <a:prstGeom prst="rect">
            <a:avLst/>
          </a:prstGeom>
        </p:spPr>
        <p:txBody>
          <a:bodyPr wrap="square">
            <a:spAutoFit/>
          </a:bodyPr>
          <a:lstStyle/>
          <a:p>
            <a:r>
              <a:rPr lang="en-US" sz="2000" dirty="0">
                <a:solidFill>
                  <a:srgbClr val="000000"/>
                </a:solidFill>
                <a:latin typeface="Calibri" panose="020F0502020204030204" pitchFamily="34" charset="0"/>
              </a:rPr>
              <a:t>Appendix J and </a:t>
            </a:r>
            <a:r>
              <a:rPr lang="en-US" sz="2000" b="1" i="1" dirty="0">
                <a:solidFill>
                  <a:srgbClr val="000000"/>
                </a:solidFill>
                <a:latin typeface="Calibri,BoldItalic"/>
              </a:rPr>
              <a:t>resource-to-resource relationships</a:t>
            </a:r>
          </a:p>
          <a:p>
            <a:r>
              <a:rPr lang="en-US" sz="2400" b="1" dirty="0">
                <a:solidFill>
                  <a:srgbClr val="000000"/>
                </a:solidFill>
                <a:latin typeface="Calibri" panose="020F0502020204030204" pitchFamily="34" charset="0"/>
              </a:rPr>
              <a:t>Reciprocal relationship</a:t>
            </a:r>
          </a:p>
          <a:p>
            <a:endParaRPr lang="en-US" sz="2400"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100 1# $a Ibn al-Sikkit,$d-857 or 858, </a:t>
            </a:r>
            <a:r>
              <a:rPr lang="en-US" b="1" dirty="0">
                <a:solidFill>
                  <a:srgbClr val="FF0000"/>
                </a:solidFill>
                <a:latin typeface="Calibri" panose="020F0502020204030204" pitchFamily="34" charset="0"/>
              </a:rPr>
              <a:t>$e author</a:t>
            </a:r>
            <a:r>
              <a:rPr lang="en-US" b="1" dirty="0">
                <a:solidFill>
                  <a:srgbClr val="000000"/>
                </a:solidFill>
                <a:latin typeface="Calibri" panose="020F0502020204030204" pitchFamily="34" charset="0"/>
              </a:rPr>
              <a:t>.</a:t>
            </a:r>
          </a:p>
          <a:p>
            <a:r>
              <a:rPr lang="en-US" b="1" dirty="0">
                <a:solidFill>
                  <a:srgbClr val="000000"/>
                </a:solidFill>
                <a:latin typeface="Calibri" panose="020F0502020204030204" pitchFamily="34" charset="0"/>
              </a:rPr>
              <a:t>245 10 $a </a:t>
            </a:r>
            <a:r>
              <a:rPr lang="en-US" b="1" dirty="0" err="1">
                <a:solidFill>
                  <a:srgbClr val="000000"/>
                </a:solidFill>
                <a:latin typeface="Calibri" panose="020F0502020204030204" pitchFamily="34" charset="0"/>
              </a:rPr>
              <a:t>Islah</a:t>
            </a:r>
            <a:r>
              <a:rPr lang="en-US" b="1" dirty="0">
                <a:solidFill>
                  <a:srgbClr val="000000"/>
                </a:solidFill>
                <a:latin typeface="Calibri" panose="020F0502020204030204" pitchFamily="34" charset="0"/>
              </a:rPr>
              <a:t> Al </a:t>
            </a:r>
            <a:r>
              <a:rPr lang="en-US" b="1" dirty="0" err="1">
                <a:solidFill>
                  <a:srgbClr val="000000"/>
                </a:solidFill>
                <a:latin typeface="Calibri" panose="020F0502020204030204" pitchFamily="34" charset="0"/>
              </a:rPr>
              <a:t>Mantiq</a:t>
            </a:r>
            <a:r>
              <a:rPr lang="en-US" b="1" dirty="0">
                <a:solidFill>
                  <a:srgbClr val="000000"/>
                </a:solidFill>
                <a:latin typeface="Calibri" panose="020F0502020204030204" pitchFamily="34" charset="0"/>
              </a:rPr>
              <a:t> / $c Ibn al-</a:t>
            </a:r>
            <a:r>
              <a:rPr lang="en-US" b="1" dirty="0" err="1">
                <a:solidFill>
                  <a:srgbClr val="000000"/>
                </a:solidFill>
                <a:latin typeface="Calibri" panose="020F0502020204030204" pitchFamily="34" charset="0"/>
              </a:rPr>
              <a:t>Sikkit</a:t>
            </a:r>
            <a:r>
              <a:rPr lang="en-US" b="1" dirty="0">
                <a:solidFill>
                  <a:srgbClr val="000000"/>
                </a:solidFill>
                <a:latin typeface="Calibri" panose="020F0502020204030204" pitchFamily="34" charset="0"/>
              </a:rPr>
              <a:t>.</a:t>
            </a:r>
          </a:p>
          <a:p>
            <a:r>
              <a:rPr lang="en-US" b="1" dirty="0">
                <a:solidFill>
                  <a:srgbClr val="000000"/>
                </a:solidFill>
                <a:latin typeface="Calibri" panose="020F0502020204030204" pitchFamily="34" charset="0"/>
              </a:rPr>
              <a:t>700 1# </a:t>
            </a:r>
            <a:r>
              <a:rPr lang="en-US" b="1" dirty="0">
                <a:solidFill>
                  <a:srgbClr val="FF0000"/>
                </a:solidFill>
                <a:latin typeface="Calibri" panose="020F0502020204030204" pitchFamily="34" charset="0"/>
              </a:rPr>
              <a:t>$</a:t>
            </a:r>
            <a:r>
              <a:rPr lang="en-US" b="1" dirty="0" err="1">
                <a:solidFill>
                  <a:srgbClr val="FF0000"/>
                </a:solidFill>
                <a:latin typeface="Calibri" panose="020F0502020204030204" pitchFamily="34" charset="0"/>
              </a:rPr>
              <a:t>i</a:t>
            </a:r>
            <a:r>
              <a:rPr lang="en-US" b="1" dirty="0">
                <a:solidFill>
                  <a:srgbClr val="FF0000"/>
                </a:solidFill>
                <a:latin typeface="Calibri" panose="020F0502020204030204" pitchFamily="34" charset="0"/>
              </a:rPr>
              <a:t> commentary in (work): </a:t>
            </a:r>
            <a:r>
              <a:rPr lang="en-US" b="1" dirty="0">
                <a:solidFill>
                  <a:srgbClr val="000000"/>
                </a:solidFill>
                <a:latin typeface="Calibri" panose="020F0502020204030204" pitchFamily="34" charset="0"/>
              </a:rPr>
              <a:t>$a </a:t>
            </a:r>
            <a:r>
              <a:rPr lang="en-US" b="1" dirty="0" err="1">
                <a:solidFill>
                  <a:srgbClr val="000000"/>
                </a:solidFill>
                <a:latin typeface="Calibri" panose="020F0502020204030204" pitchFamily="34" charset="0"/>
              </a:rPr>
              <a:t>Sirafi</a:t>
            </a:r>
            <a:r>
              <a:rPr lang="en-US" b="1" dirty="0">
                <a:solidFill>
                  <a:srgbClr val="000000"/>
                </a:solidFill>
                <a:latin typeface="Calibri" panose="020F0502020204030204" pitchFamily="34" charset="0"/>
              </a:rPr>
              <a:t>, Yusuf ibn </a:t>
            </a:r>
            <a:r>
              <a:rPr lang="en-US" b="1" dirty="0" err="1">
                <a:solidFill>
                  <a:srgbClr val="000000"/>
                </a:solidFill>
                <a:latin typeface="Calibri" panose="020F0502020204030204" pitchFamily="34" charset="0"/>
              </a:rPr>
              <a:t>al-Hasan,|d</a:t>
            </a:r>
            <a:r>
              <a:rPr lang="en-US" b="1" dirty="0">
                <a:solidFill>
                  <a:srgbClr val="000000"/>
                </a:solidFill>
                <a:latin typeface="Calibri" panose="020F0502020204030204" pitchFamily="34" charset="0"/>
              </a:rPr>
              <a:t> 941-995. $ </a:t>
            </a:r>
            <a:r>
              <a:rPr lang="en-US" b="1" dirty="0" err="1">
                <a:solidFill>
                  <a:srgbClr val="000000"/>
                </a:solidFill>
                <a:latin typeface="Calibri" panose="020F0502020204030204" pitchFamily="34" charset="0"/>
              </a:rPr>
              <a:t>Sharh</a:t>
            </a:r>
            <a:r>
              <a:rPr lang="en-US" b="1" dirty="0">
                <a:solidFill>
                  <a:srgbClr val="000000"/>
                </a:solidFill>
                <a:latin typeface="Calibri" panose="020F0502020204030204" pitchFamily="34" charset="0"/>
              </a:rPr>
              <a:t> </a:t>
            </a:r>
            <a:r>
              <a:rPr lang="en-US" b="1" dirty="0" err="1">
                <a:solidFill>
                  <a:srgbClr val="000000"/>
                </a:solidFill>
                <a:latin typeface="Calibri" panose="020F0502020204030204" pitchFamily="34" charset="0"/>
              </a:rPr>
              <a:t>abyat</a:t>
            </a:r>
            <a:r>
              <a:rPr lang="en-US" b="1" dirty="0">
                <a:solidFill>
                  <a:srgbClr val="000000"/>
                </a:solidFill>
                <a:latin typeface="Calibri" panose="020F0502020204030204" pitchFamily="34" charset="0"/>
              </a:rPr>
              <a:t> </a:t>
            </a:r>
            <a:r>
              <a:rPr lang="en-US" b="1" dirty="0" err="1">
                <a:solidFill>
                  <a:srgbClr val="000000"/>
                </a:solidFill>
                <a:latin typeface="Calibri" panose="020F0502020204030204" pitchFamily="34" charset="0"/>
              </a:rPr>
              <a:t>Islah</a:t>
            </a:r>
            <a:r>
              <a:rPr lang="en-US" b="1" dirty="0">
                <a:solidFill>
                  <a:srgbClr val="000000"/>
                </a:solidFill>
                <a:latin typeface="Calibri" panose="020F0502020204030204" pitchFamily="34" charset="0"/>
              </a:rPr>
              <a:t> al-</a:t>
            </a:r>
            <a:r>
              <a:rPr lang="en-US" b="1" dirty="0" err="1">
                <a:solidFill>
                  <a:srgbClr val="000000"/>
                </a:solidFill>
                <a:latin typeface="Calibri" panose="020F0502020204030204" pitchFamily="34" charset="0"/>
              </a:rPr>
              <a:t>mantiq</a:t>
            </a:r>
            <a:r>
              <a:rPr lang="en-US" b="1" dirty="0">
                <a:solidFill>
                  <a:srgbClr val="000000"/>
                </a:solidFill>
                <a:latin typeface="Calibri" panose="020F0502020204030204" pitchFamily="34" charset="0"/>
              </a:rPr>
              <a:t>.</a:t>
            </a:r>
          </a:p>
        </p:txBody>
      </p:sp>
      <p:sp>
        <p:nvSpPr>
          <p:cNvPr id="5" name="Footer Placeholder 4">
            <a:extLst>
              <a:ext uri="{FF2B5EF4-FFF2-40B4-BE49-F238E27FC236}">
                <a16:creationId xmlns:a16="http://schemas.microsoft.com/office/drawing/2014/main" id="{7BFF5DEF-FF7D-49B4-8A3F-C6DBC443E246}"/>
              </a:ext>
            </a:extLst>
          </p:cNvPr>
          <p:cNvSpPr>
            <a:spLocks noGrp="1"/>
          </p:cNvSpPr>
          <p:nvPr>
            <p:ph type="ftr" sz="quarter" idx="11"/>
          </p:nvPr>
        </p:nvSpPr>
        <p:spPr/>
        <p:txBody>
          <a:bodyPr/>
          <a:lstStyle/>
          <a:p>
            <a:r>
              <a:rPr lang="en-US" dirty="0" err="1"/>
              <a:t>MELCom</a:t>
            </a:r>
            <a:r>
              <a:rPr lang="en-US" dirty="0"/>
              <a:t> 2018</a:t>
            </a:r>
          </a:p>
        </p:txBody>
      </p:sp>
      <p:sp>
        <p:nvSpPr>
          <p:cNvPr id="6" name="Slide Number Placeholder 5">
            <a:extLst>
              <a:ext uri="{FF2B5EF4-FFF2-40B4-BE49-F238E27FC236}">
                <a16:creationId xmlns:a16="http://schemas.microsoft.com/office/drawing/2014/main" id="{DDCB142E-AC47-4746-BF97-F3A50D965579}"/>
              </a:ext>
            </a:extLst>
          </p:cNvPr>
          <p:cNvSpPr>
            <a:spLocks noGrp="1"/>
          </p:cNvSpPr>
          <p:nvPr>
            <p:ph type="sldNum" sz="quarter" idx="12"/>
          </p:nvPr>
        </p:nvSpPr>
        <p:spPr/>
        <p:txBody>
          <a:bodyPr/>
          <a:lstStyle/>
          <a:p>
            <a:fld id="{31890925-CC74-4507-B910-621DBC4ED881}" type="slidenum">
              <a:rPr lang="en-US" smtClean="0"/>
              <a:t>29</a:t>
            </a:fld>
            <a:endParaRPr lang="en-US"/>
          </a:p>
        </p:txBody>
      </p:sp>
      <p:sp>
        <p:nvSpPr>
          <p:cNvPr id="7" name="Rectangle 6">
            <a:extLst>
              <a:ext uri="{FF2B5EF4-FFF2-40B4-BE49-F238E27FC236}">
                <a16:creationId xmlns:a16="http://schemas.microsoft.com/office/drawing/2014/main" id="{0013BB9D-CA20-4150-9CE6-405CE14526FC}"/>
              </a:ext>
            </a:extLst>
          </p:cNvPr>
          <p:cNvSpPr/>
          <p:nvPr/>
        </p:nvSpPr>
        <p:spPr>
          <a:xfrm>
            <a:off x="1859472" y="1088272"/>
            <a:ext cx="5826939" cy="483017"/>
          </a:xfrm>
          <a:prstGeom prst="rect">
            <a:avLst/>
          </a:prstGeom>
        </p:spPr>
        <p:txBody>
          <a:bodyPr wrap="square">
            <a:spAutoFit/>
          </a:bodyPr>
          <a:lstStyle/>
          <a:p>
            <a:pPr marL="571500" indent="-571500">
              <a:lnSpc>
                <a:spcPct val="115000"/>
              </a:lnSpc>
              <a:spcAft>
                <a:spcPts val="1000"/>
              </a:spcAft>
              <a:buFont typeface="Wingdings" panose="05000000000000000000" pitchFamily="2" charset="2"/>
              <a:buChar char="q"/>
            </a:pPr>
            <a:r>
              <a:rPr lang="en-US" sz="2400" b="1" dirty="0">
                <a:effectLst>
                  <a:outerShdw blurRad="38100" dist="38100" dir="2700000" algn="tl">
                    <a:srgbClr val="000000">
                      <a:alpha val="43137"/>
                    </a:srgbClr>
                  </a:outerShdw>
                </a:effectLst>
                <a:latin typeface="Times New Roman" panose="02020603050405020304" pitchFamily="18" charset="0"/>
                <a:ea typeface="+mj-ea"/>
                <a:cs typeface="Arial" panose="020B0604020202020204" pitchFamily="34" charset="0"/>
              </a:rPr>
              <a:t>Relationship Designators …cont.</a:t>
            </a:r>
          </a:p>
        </p:txBody>
      </p:sp>
      <p:sp>
        <p:nvSpPr>
          <p:cNvPr id="9" name="Rectangle 8">
            <a:extLst>
              <a:ext uri="{FF2B5EF4-FFF2-40B4-BE49-F238E27FC236}">
                <a16:creationId xmlns:a16="http://schemas.microsoft.com/office/drawing/2014/main" id="{EC6420FB-3F2B-46BA-B1C8-D26FDBF897DD}"/>
              </a:ext>
            </a:extLst>
          </p:cNvPr>
          <p:cNvSpPr/>
          <p:nvPr/>
        </p:nvSpPr>
        <p:spPr>
          <a:xfrm>
            <a:off x="1859472" y="291429"/>
            <a:ext cx="4707265" cy="678327"/>
          </a:xfrm>
          <a:prstGeom prst="rect">
            <a:avLst/>
          </a:prstGeom>
        </p:spPr>
        <p:txBody>
          <a:bodyPr wrap="square">
            <a:spAutoFit/>
          </a:bodyPr>
          <a:lstStyle/>
          <a:p>
            <a:pPr>
              <a:lnSpc>
                <a:spcPct val="115000"/>
              </a:lnSpc>
              <a:spcAft>
                <a:spcPts val="1000"/>
              </a:spcAft>
            </a:pPr>
            <a:r>
              <a:rPr lang="en-US" sz="3600" dirty="0">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RDA Challenges…cont.</a:t>
            </a:r>
          </a:p>
        </p:txBody>
      </p:sp>
    </p:spTree>
    <p:extLst>
      <p:ext uri="{BB962C8B-B14F-4D97-AF65-F5344CB8AC3E}">
        <p14:creationId xmlns:p14="http://schemas.microsoft.com/office/powerpoint/2010/main" val="3369679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5AD99C-30F4-4FE9-9EB5-8D1F58367E84}"/>
              </a:ext>
            </a:extLst>
          </p:cNvPr>
          <p:cNvSpPr/>
          <p:nvPr/>
        </p:nvSpPr>
        <p:spPr>
          <a:xfrm>
            <a:off x="2673249" y="1302621"/>
            <a:ext cx="8934033" cy="3702552"/>
          </a:xfrm>
          <a:prstGeom prst="rect">
            <a:avLst/>
          </a:prstGeom>
        </p:spPr>
        <p:txBody>
          <a:bodyPr wrap="square">
            <a:spAutoFit/>
          </a:bodyPr>
          <a:lstStyle/>
          <a:p>
            <a:pPr marL="342900" indent="-342900">
              <a:lnSpc>
                <a:spcPct val="115000"/>
              </a:lnSpc>
              <a:spcBef>
                <a:spcPct val="0"/>
              </a:spcBef>
              <a:buFont typeface="Wingdings" panose="05000000000000000000" pitchFamily="2" charset="2"/>
              <a:buChar char="q"/>
            </a:pPr>
            <a:r>
              <a:rPr lang="en-US" sz="2400" b="1" dirty="0">
                <a:effectLst>
                  <a:outerShdw blurRad="38100" dist="38100" dir="2700000" algn="tl">
                    <a:srgbClr val="000000">
                      <a:alpha val="43137"/>
                    </a:srgbClr>
                  </a:outerShdw>
                </a:effectLst>
                <a:latin typeface="Times New Roman" panose="02020603050405020304" pitchFamily="18" charset="0"/>
                <a:ea typeface="+mj-ea"/>
                <a:cs typeface="Arial" panose="020B0604020202020204" pitchFamily="34" charset="0"/>
              </a:rPr>
              <a:t>NO RDA Arabic translation</a:t>
            </a:r>
          </a:p>
          <a:p>
            <a:pPr>
              <a:lnSpc>
                <a:spcPct val="115000"/>
              </a:lnSpc>
            </a:pPr>
            <a:endParaRPr lang="en-US" dirty="0">
              <a:latin typeface="Times New Roman" panose="02020603050405020304" pitchFamily="18" charset="0"/>
              <a:cs typeface="Arial" panose="020B0604020202020204" pitchFamily="34" charset="0"/>
            </a:endParaRPr>
          </a:p>
          <a:p>
            <a:pPr>
              <a:lnSpc>
                <a:spcPct val="115000"/>
              </a:lnSpc>
            </a:pPr>
            <a:r>
              <a:rPr lang="en-US" dirty="0">
                <a:latin typeface="Times New Roman" panose="02020603050405020304" pitchFamily="18" charset="0"/>
                <a:ea typeface="Calibri" panose="020F0502020204030204" pitchFamily="34" charset="0"/>
                <a:cs typeface="Arial" panose="020B0604020202020204" pitchFamily="34" charset="0"/>
              </a:rPr>
              <a:t>	There is no standard Arabic translation yet available for the RDA guidelines, except some 	personal endeavors.</a:t>
            </a:r>
          </a:p>
          <a:p>
            <a:pPr>
              <a:lnSpc>
                <a:spcPct val="115000"/>
              </a:lnSpc>
            </a:pPr>
            <a:endParaRPr lang="en-US" dirty="0">
              <a:latin typeface="Times New Roman" panose="02020603050405020304" pitchFamily="18" charset="0"/>
              <a:ea typeface="Calibri" panose="020F0502020204030204" pitchFamily="34" charset="0"/>
              <a:cs typeface="Arial" panose="020B0604020202020204" pitchFamily="34" charset="0"/>
            </a:endParaRPr>
          </a:p>
          <a:p>
            <a:pPr>
              <a:lnSpc>
                <a:spcPct val="115000"/>
              </a:lnSpc>
            </a:pPr>
            <a:r>
              <a:rPr lang="en-US" dirty="0">
                <a:latin typeface="Times New Roman" panose="02020603050405020304" pitchFamily="18" charset="0"/>
                <a:ea typeface="Calibri" panose="020F0502020204030204" pitchFamily="34" charset="0"/>
                <a:cs typeface="Arial" panose="020B0604020202020204" pitchFamily="34" charset="0"/>
              </a:rPr>
              <a:t>	Mr. Muhammad </a:t>
            </a:r>
            <a:r>
              <a:rPr lang="en-US" dirty="0" err="1">
                <a:latin typeface="Times New Roman" panose="02020603050405020304" pitchFamily="18" charset="0"/>
                <a:ea typeface="Calibri" panose="020F0502020204030204" pitchFamily="34" charset="0"/>
                <a:cs typeface="Arial" panose="020B0604020202020204" pitchFamily="34" charset="0"/>
              </a:rPr>
              <a:t>Muawwad</a:t>
            </a:r>
            <a:r>
              <a:rPr lang="en-US" dirty="0">
                <a:latin typeface="Times New Roman" panose="02020603050405020304" pitchFamily="18" charset="0"/>
                <a:ea typeface="Calibri" panose="020F0502020204030204" pitchFamily="34" charset="0"/>
                <a:cs typeface="Arial" panose="020B0604020202020204" pitchFamily="34" charset="0"/>
              </a:rPr>
              <a:t> did translate a couple of documents for RDA practices, but his 	translations are not considered official authorized Arabic translations and they do not 	cover the entire RDA guidelines.</a:t>
            </a:r>
          </a:p>
          <a:p>
            <a:pPr>
              <a:lnSpc>
                <a:spcPct val="115000"/>
              </a:lnSpc>
            </a:pPr>
            <a:r>
              <a:rPr lang="en-US" dirty="0">
                <a:latin typeface="Times New Roman" panose="02020603050405020304" pitchFamily="18" charset="0"/>
                <a:ea typeface="Calibri" panose="020F0502020204030204" pitchFamily="34" charset="0"/>
                <a:cs typeface="Arial" panose="020B0604020202020204" pitchFamily="34" charset="0"/>
              </a:rPr>
              <a:t>	 </a:t>
            </a:r>
          </a:p>
          <a:p>
            <a:pPr>
              <a:lnSpc>
                <a:spcPct val="115000"/>
              </a:lnSpc>
            </a:pP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cs typeface="Arial" panose="020B0604020202020204" pitchFamily="34" charset="0"/>
              </a:rPr>
              <a:t>So, while cataloging Arabic script materials, catalogers still have many of RDA fields 	in English language.</a:t>
            </a:r>
          </a:p>
        </p:txBody>
      </p:sp>
      <p:sp>
        <p:nvSpPr>
          <p:cNvPr id="6" name="Footer Placeholder 5">
            <a:extLst>
              <a:ext uri="{FF2B5EF4-FFF2-40B4-BE49-F238E27FC236}">
                <a16:creationId xmlns:a16="http://schemas.microsoft.com/office/drawing/2014/main" id="{2417C2FE-779A-496E-B4A0-D4B4B977BAF6}"/>
              </a:ext>
            </a:extLst>
          </p:cNvPr>
          <p:cNvSpPr>
            <a:spLocks noGrp="1"/>
          </p:cNvSpPr>
          <p:nvPr>
            <p:ph type="ftr" sz="quarter" idx="11"/>
          </p:nvPr>
        </p:nvSpPr>
        <p:spPr/>
        <p:txBody>
          <a:bodyPr/>
          <a:lstStyle/>
          <a:p>
            <a:r>
              <a:rPr lang="en-US"/>
              <a:t>MELCom 2018</a:t>
            </a:r>
          </a:p>
        </p:txBody>
      </p:sp>
      <p:sp>
        <p:nvSpPr>
          <p:cNvPr id="7" name="Slide Number Placeholder 6">
            <a:extLst>
              <a:ext uri="{FF2B5EF4-FFF2-40B4-BE49-F238E27FC236}">
                <a16:creationId xmlns:a16="http://schemas.microsoft.com/office/drawing/2014/main" id="{E3C3DB94-AE7C-4ECB-875B-521A0E1B4423}"/>
              </a:ext>
            </a:extLst>
          </p:cNvPr>
          <p:cNvSpPr>
            <a:spLocks noGrp="1"/>
          </p:cNvSpPr>
          <p:nvPr>
            <p:ph type="sldNum" sz="quarter" idx="12"/>
          </p:nvPr>
        </p:nvSpPr>
        <p:spPr/>
        <p:txBody>
          <a:bodyPr/>
          <a:lstStyle/>
          <a:p>
            <a:fld id="{31890925-CC74-4507-B910-621DBC4ED881}" type="slidenum">
              <a:rPr lang="en-US" smtClean="0"/>
              <a:t>3</a:t>
            </a:fld>
            <a:endParaRPr lang="en-US"/>
          </a:p>
        </p:txBody>
      </p:sp>
      <p:sp>
        <p:nvSpPr>
          <p:cNvPr id="8" name="Rectangle 7">
            <a:extLst>
              <a:ext uri="{FF2B5EF4-FFF2-40B4-BE49-F238E27FC236}">
                <a16:creationId xmlns:a16="http://schemas.microsoft.com/office/drawing/2014/main" id="{DCE1AFFE-A832-4BA9-A756-51451C8A9539}"/>
              </a:ext>
            </a:extLst>
          </p:cNvPr>
          <p:cNvSpPr/>
          <p:nvPr/>
        </p:nvSpPr>
        <p:spPr>
          <a:xfrm>
            <a:off x="2589212" y="631180"/>
            <a:ext cx="4707265" cy="678327"/>
          </a:xfrm>
          <a:prstGeom prst="rect">
            <a:avLst/>
          </a:prstGeom>
        </p:spPr>
        <p:txBody>
          <a:bodyPr wrap="square">
            <a:spAutoFit/>
          </a:bodyPr>
          <a:lstStyle/>
          <a:p>
            <a:pPr>
              <a:lnSpc>
                <a:spcPct val="115000"/>
              </a:lnSpc>
              <a:spcAft>
                <a:spcPts val="1000"/>
              </a:spcAft>
            </a:pPr>
            <a:r>
              <a:rPr lang="en-US" sz="3600" dirty="0">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RDA Challenges</a:t>
            </a:r>
          </a:p>
        </p:txBody>
      </p:sp>
    </p:spTree>
    <p:extLst>
      <p:ext uri="{BB962C8B-B14F-4D97-AF65-F5344CB8AC3E}">
        <p14:creationId xmlns:p14="http://schemas.microsoft.com/office/powerpoint/2010/main" val="2966433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EF1F4D-2AE6-430E-A676-6CCBAA22302F}"/>
              </a:ext>
            </a:extLst>
          </p:cNvPr>
          <p:cNvSpPr/>
          <p:nvPr/>
        </p:nvSpPr>
        <p:spPr>
          <a:xfrm>
            <a:off x="2069968" y="1557729"/>
            <a:ext cx="8974871" cy="2092881"/>
          </a:xfrm>
          <a:prstGeom prst="rect">
            <a:avLst/>
          </a:prstGeom>
        </p:spPr>
        <p:txBody>
          <a:bodyPr wrap="square">
            <a:spAutoFit/>
          </a:bodyPr>
          <a:lstStyle/>
          <a:p>
            <a:r>
              <a:rPr lang="en-US" sz="2000" dirty="0">
                <a:solidFill>
                  <a:srgbClr val="000000"/>
                </a:solidFill>
                <a:latin typeface="Calibri" panose="020F0502020204030204" pitchFamily="34" charset="0"/>
              </a:rPr>
              <a:t>Appendix J and </a:t>
            </a:r>
            <a:r>
              <a:rPr lang="en-US" sz="2000" b="1" i="1" dirty="0">
                <a:solidFill>
                  <a:srgbClr val="000000"/>
                </a:solidFill>
                <a:latin typeface="Calibri,BoldItalic"/>
              </a:rPr>
              <a:t>resource-to-resource relationships</a:t>
            </a:r>
          </a:p>
          <a:p>
            <a:endParaRPr lang="en-US" sz="2000" b="1" i="1" dirty="0">
              <a:solidFill>
                <a:srgbClr val="000000"/>
              </a:solidFill>
              <a:latin typeface="Calibri,BoldItalic"/>
            </a:endParaRPr>
          </a:p>
          <a:p>
            <a:r>
              <a:rPr lang="en-US" b="1" dirty="0">
                <a:solidFill>
                  <a:srgbClr val="000000"/>
                </a:solidFill>
                <a:latin typeface="Calibri" panose="020F0502020204030204" pitchFamily="34" charset="0"/>
              </a:rPr>
              <a:t>100 1# $a </a:t>
            </a:r>
            <a:r>
              <a:rPr lang="en-US" b="1" dirty="0" err="1">
                <a:solidFill>
                  <a:srgbClr val="000000"/>
                </a:solidFill>
                <a:latin typeface="Calibri" panose="020F0502020204030204" pitchFamily="34" charset="0"/>
              </a:rPr>
              <a:t>Bakkai</a:t>
            </a:r>
            <a:r>
              <a:rPr lang="en-US" b="1" dirty="0">
                <a:solidFill>
                  <a:srgbClr val="000000"/>
                </a:solidFill>
                <a:latin typeface="Calibri" panose="020F0502020204030204" pitchFamily="34" charset="0"/>
              </a:rPr>
              <a:t>, Muhammad Hasan, </a:t>
            </a:r>
            <a:r>
              <a:rPr lang="en-US" b="1" dirty="0">
                <a:solidFill>
                  <a:srgbClr val="FF0000"/>
                </a:solidFill>
                <a:latin typeface="Calibri" panose="020F0502020204030204" pitchFamily="34" charset="0"/>
              </a:rPr>
              <a:t>$e author</a:t>
            </a:r>
          </a:p>
          <a:p>
            <a:r>
              <a:rPr lang="en-US" b="1" dirty="0">
                <a:solidFill>
                  <a:srgbClr val="000000"/>
                </a:solidFill>
                <a:latin typeface="Calibri" panose="020F0502020204030204" pitchFamily="34" charset="0"/>
              </a:rPr>
              <a:t>245 10 $a </a:t>
            </a:r>
            <a:r>
              <a:rPr lang="en-US" b="1" dirty="0" err="1">
                <a:solidFill>
                  <a:srgbClr val="000000"/>
                </a:solidFill>
                <a:latin typeface="Calibri" panose="020F0502020204030204" pitchFamily="34" charset="0"/>
              </a:rPr>
              <a:t>Tartib</a:t>
            </a:r>
            <a:r>
              <a:rPr lang="en-US" b="1" dirty="0">
                <a:solidFill>
                  <a:srgbClr val="000000"/>
                </a:solidFill>
                <a:latin typeface="Calibri" panose="020F0502020204030204" pitchFamily="34" charset="0"/>
              </a:rPr>
              <a:t> </a:t>
            </a:r>
            <a:r>
              <a:rPr lang="en-US" b="1" dirty="0" err="1">
                <a:solidFill>
                  <a:srgbClr val="000000"/>
                </a:solidFill>
                <a:latin typeface="Calibri" panose="020F0502020204030204" pitchFamily="34" charset="0"/>
              </a:rPr>
              <a:t>islah</a:t>
            </a:r>
            <a:r>
              <a:rPr lang="en-US" b="1" dirty="0">
                <a:solidFill>
                  <a:srgbClr val="000000"/>
                </a:solidFill>
                <a:latin typeface="Calibri" panose="020F0502020204030204" pitchFamily="34" charset="0"/>
              </a:rPr>
              <a:t> al-</a:t>
            </a:r>
            <a:r>
              <a:rPr lang="en-US" b="1" dirty="0" err="1">
                <a:solidFill>
                  <a:srgbClr val="000000"/>
                </a:solidFill>
                <a:latin typeface="Calibri" panose="020F0502020204030204" pitchFamily="34" charset="0"/>
              </a:rPr>
              <a:t>mantiq</a:t>
            </a:r>
            <a:r>
              <a:rPr lang="en-US" b="1" dirty="0">
                <a:solidFill>
                  <a:srgbClr val="000000"/>
                </a:solidFill>
                <a:latin typeface="Calibri" panose="020F0502020204030204" pitchFamily="34" charset="0"/>
              </a:rPr>
              <a:t> / $c li-Ibn al-</a:t>
            </a:r>
            <a:r>
              <a:rPr lang="en-US" b="1" dirty="0" err="1">
                <a:solidFill>
                  <a:srgbClr val="000000"/>
                </a:solidFill>
                <a:latin typeface="Calibri" panose="020F0502020204030204" pitchFamily="34" charset="0"/>
              </a:rPr>
              <a:t>Sikkit</a:t>
            </a:r>
            <a:r>
              <a:rPr lang="en-US" b="1" dirty="0">
                <a:solidFill>
                  <a:srgbClr val="000000"/>
                </a:solidFill>
                <a:latin typeface="Calibri" panose="020F0502020204030204" pitchFamily="34" charset="0"/>
              </a:rPr>
              <a:t> ; </a:t>
            </a:r>
            <a:r>
              <a:rPr lang="en-US" b="1" dirty="0" err="1">
                <a:solidFill>
                  <a:srgbClr val="000000"/>
                </a:solidFill>
                <a:latin typeface="Calibri" panose="020F0502020204030204" pitchFamily="34" charset="0"/>
              </a:rPr>
              <a:t>rattabahu</a:t>
            </a:r>
            <a:r>
              <a:rPr lang="en-US" b="1" dirty="0">
                <a:solidFill>
                  <a:srgbClr val="000000"/>
                </a:solidFill>
                <a:latin typeface="Calibri" panose="020F0502020204030204" pitchFamily="34" charset="0"/>
              </a:rPr>
              <a:t> </a:t>
            </a:r>
            <a:r>
              <a:rPr lang="en-US" b="1" dirty="0" err="1">
                <a:solidFill>
                  <a:srgbClr val="000000"/>
                </a:solidFill>
                <a:latin typeface="Calibri" panose="020F0502020204030204" pitchFamily="34" charset="0"/>
              </a:rPr>
              <a:t>wa-qaddamah</a:t>
            </a:r>
            <a:r>
              <a:rPr lang="en-US" b="1" dirty="0">
                <a:solidFill>
                  <a:srgbClr val="000000"/>
                </a:solidFill>
                <a:latin typeface="Calibri" panose="020F0502020204030204" pitchFamily="34" charset="0"/>
              </a:rPr>
              <a:t> </a:t>
            </a:r>
            <a:r>
              <a:rPr lang="en-US" b="1" dirty="0" err="1">
                <a:solidFill>
                  <a:srgbClr val="000000"/>
                </a:solidFill>
                <a:latin typeface="Calibri" panose="020F0502020204030204" pitchFamily="34" charset="0"/>
              </a:rPr>
              <a:t>lahu</a:t>
            </a:r>
            <a:r>
              <a:rPr lang="en-US" b="1" dirty="0">
                <a:solidFill>
                  <a:srgbClr val="000000"/>
                </a:solidFill>
                <a:latin typeface="Calibri" panose="020F0502020204030204" pitchFamily="34" charset="0"/>
              </a:rPr>
              <a:t> </a:t>
            </a:r>
            <a:r>
              <a:rPr lang="en-US" b="1" dirty="0" err="1">
                <a:solidFill>
                  <a:srgbClr val="000000"/>
                </a:solidFill>
                <a:latin typeface="Calibri" panose="020F0502020204030204" pitchFamily="34" charset="0"/>
              </a:rPr>
              <a:t>wa-allaqa</a:t>
            </a:r>
            <a:r>
              <a:rPr lang="en-US" b="1" dirty="0">
                <a:solidFill>
                  <a:srgbClr val="000000"/>
                </a:solidFill>
                <a:latin typeface="Calibri" panose="020F0502020204030204" pitchFamily="34" charset="0"/>
              </a:rPr>
              <a:t> </a:t>
            </a:r>
            <a:r>
              <a:rPr lang="en-US" b="1" dirty="0" err="1">
                <a:solidFill>
                  <a:srgbClr val="000000"/>
                </a:solidFill>
                <a:latin typeface="Calibri" panose="020F0502020204030204" pitchFamily="34" charset="0"/>
              </a:rPr>
              <a:t>alayh</a:t>
            </a:r>
            <a:r>
              <a:rPr lang="en-US" b="1" dirty="0">
                <a:solidFill>
                  <a:srgbClr val="000000"/>
                </a:solidFill>
                <a:latin typeface="Calibri" panose="020F0502020204030204" pitchFamily="34" charset="0"/>
              </a:rPr>
              <a:t> Muhammad Hasan </a:t>
            </a:r>
            <a:r>
              <a:rPr lang="en-US" b="1" dirty="0" err="1">
                <a:solidFill>
                  <a:srgbClr val="000000"/>
                </a:solidFill>
                <a:latin typeface="Calibri" panose="020F0502020204030204" pitchFamily="34" charset="0"/>
              </a:rPr>
              <a:t>Bakkai</a:t>
            </a:r>
            <a:r>
              <a:rPr lang="en-US" b="1" dirty="0">
                <a:solidFill>
                  <a:srgbClr val="000000"/>
                </a:solidFill>
                <a:latin typeface="Calibri" panose="020F0502020204030204" pitchFamily="34" charset="0"/>
              </a:rPr>
              <a:t>.</a:t>
            </a:r>
          </a:p>
          <a:p>
            <a:r>
              <a:rPr lang="en-US" b="1" dirty="0">
                <a:solidFill>
                  <a:srgbClr val="000000"/>
                </a:solidFill>
                <a:latin typeface="Calibri" panose="020F0502020204030204" pitchFamily="34" charset="0"/>
              </a:rPr>
              <a:t>500 ## $a</a:t>
            </a:r>
            <a:r>
              <a:rPr lang="en-US" b="1" dirty="0">
                <a:solidFill>
                  <a:srgbClr val="000000"/>
                </a:solidFill>
                <a:latin typeface="Microsoft Sans Serif" panose="020B0604020202020204" pitchFamily="34" charset="0"/>
                <a:cs typeface="Microsoft Sans Serif" panose="020B0604020202020204" pitchFamily="34" charset="0"/>
              </a:rPr>
              <a:t> </a:t>
            </a:r>
            <a:r>
              <a:rPr lang="en-US" b="1" dirty="0" err="1">
                <a:solidFill>
                  <a:srgbClr val="000000"/>
                </a:solidFill>
                <a:latin typeface="Calibri" panose="020F0502020204030204" pitchFamily="34" charset="0"/>
              </a:rPr>
              <a:t>Tartib</a:t>
            </a:r>
            <a:r>
              <a:rPr lang="en-US" b="1" dirty="0">
                <a:solidFill>
                  <a:srgbClr val="000000"/>
                </a:solidFill>
                <a:latin typeface="Calibri" panose="020F0502020204030204" pitchFamily="34" charset="0"/>
              </a:rPr>
              <a:t> </a:t>
            </a:r>
            <a:r>
              <a:rPr lang="en-US" b="1" dirty="0" err="1">
                <a:solidFill>
                  <a:srgbClr val="000000"/>
                </a:solidFill>
                <a:latin typeface="Calibri" panose="020F0502020204030204" pitchFamily="34" charset="0"/>
              </a:rPr>
              <a:t>islah</a:t>
            </a:r>
            <a:r>
              <a:rPr lang="en-US" b="1" dirty="0">
                <a:solidFill>
                  <a:srgbClr val="000000"/>
                </a:solidFill>
                <a:latin typeface="Calibri" panose="020F0502020204030204" pitchFamily="34" charset="0"/>
              </a:rPr>
              <a:t> al-</a:t>
            </a:r>
            <a:r>
              <a:rPr lang="en-US" b="1" dirty="0" err="1">
                <a:solidFill>
                  <a:srgbClr val="000000"/>
                </a:solidFill>
                <a:latin typeface="Calibri" panose="020F0502020204030204" pitchFamily="34" charset="0"/>
              </a:rPr>
              <a:t>mantiq</a:t>
            </a:r>
            <a:r>
              <a:rPr lang="en-US" b="1" dirty="0">
                <a:solidFill>
                  <a:srgbClr val="000000"/>
                </a:solidFill>
                <a:latin typeface="Calibri" panose="020F0502020204030204" pitchFamily="34" charset="0"/>
              </a:rPr>
              <a:t> li Ibn al-</a:t>
            </a:r>
            <a:r>
              <a:rPr lang="en-US" b="1" dirty="0" err="1">
                <a:solidFill>
                  <a:srgbClr val="000000"/>
                </a:solidFill>
                <a:latin typeface="Calibri" panose="020F0502020204030204" pitchFamily="34" charset="0"/>
              </a:rPr>
              <a:t>Sikkit</a:t>
            </a:r>
            <a:r>
              <a:rPr lang="en-US" b="1" dirty="0">
                <a:solidFill>
                  <a:srgbClr val="000000"/>
                </a:solidFill>
                <a:latin typeface="Calibri" panose="020F0502020204030204" pitchFamily="34" charset="0"/>
              </a:rPr>
              <a:t>.</a:t>
            </a:r>
          </a:p>
          <a:p>
            <a:r>
              <a:rPr lang="en-US" b="1" dirty="0">
                <a:solidFill>
                  <a:srgbClr val="000000"/>
                </a:solidFill>
                <a:latin typeface="Calibri" panose="020F0502020204030204" pitchFamily="34" charset="0"/>
              </a:rPr>
              <a:t>700 1# </a:t>
            </a:r>
            <a:r>
              <a:rPr lang="en-US" b="1" dirty="0">
                <a:solidFill>
                  <a:srgbClr val="FF0000"/>
                </a:solidFill>
                <a:latin typeface="Calibri" panose="020F0502020204030204" pitchFamily="34" charset="0"/>
              </a:rPr>
              <a:t>$</a:t>
            </a:r>
            <a:r>
              <a:rPr lang="en-US" b="1" dirty="0" err="1">
                <a:solidFill>
                  <a:srgbClr val="FF0000"/>
                </a:solidFill>
                <a:latin typeface="Calibri" panose="020F0502020204030204" pitchFamily="34" charset="0"/>
              </a:rPr>
              <a:t>i</a:t>
            </a:r>
            <a:r>
              <a:rPr lang="en-US" b="1" dirty="0">
                <a:solidFill>
                  <a:srgbClr val="FF0000"/>
                </a:solidFill>
                <a:latin typeface="Calibri" panose="020F0502020204030204" pitchFamily="34" charset="0"/>
              </a:rPr>
              <a:t> Analysis of (work): </a:t>
            </a:r>
            <a:r>
              <a:rPr lang="en-US" b="1" dirty="0">
                <a:solidFill>
                  <a:srgbClr val="000000"/>
                </a:solidFill>
                <a:latin typeface="Calibri" panose="020F0502020204030204" pitchFamily="34" charset="0"/>
              </a:rPr>
              <a:t>$a Ibn al-Sikkit,$d-857 or 858. $t </a:t>
            </a:r>
            <a:r>
              <a:rPr lang="en-US" b="1" dirty="0" err="1">
                <a:solidFill>
                  <a:srgbClr val="000000"/>
                </a:solidFill>
                <a:latin typeface="Calibri" panose="020F0502020204030204" pitchFamily="34" charset="0"/>
              </a:rPr>
              <a:t>Islah</a:t>
            </a:r>
            <a:r>
              <a:rPr lang="en-US" b="1" dirty="0">
                <a:solidFill>
                  <a:srgbClr val="000000"/>
                </a:solidFill>
                <a:latin typeface="Calibri" panose="020F0502020204030204" pitchFamily="34" charset="0"/>
              </a:rPr>
              <a:t> Al </a:t>
            </a:r>
            <a:r>
              <a:rPr lang="en-US" b="1" dirty="0" err="1">
                <a:solidFill>
                  <a:srgbClr val="000000"/>
                </a:solidFill>
                <a:latin typeface="Calibri" panose="020F0502020204030204" pitchFamily="34" charset="0"/>
              </a:rPr>
              <a:t>Mantiq</a:t>
            </a:r>
            <a:r>
              <a:rPr lang="en-US" b="1" dirty="0">
                <a:solidFill>
                  <a:srgbClr val="000000"/>
                </a:solidFill>
                <a:latin typeface="Calibri" panose="020F0502020204030204" pitchFamily="34" charset="0"/>
              </a:rPr>
              <a:t>.</a:t>
            </a:r>
          </a:p>
        </p:txBody>
      </p:sp>
      <p:sp>
        <p:nvSpPr>
          <p:cNvPr id="3" name="Rectangle 2">
            <a:extLst>
              <a:ext uri="{FF2B5EF4-FFF2-40B4-BE49-F238E27FC236}">
                <a16:creationId xmlns:a16="http://schemas.microsoft.com/office/drawing/2014/main" id="{EF2B1622-A41D-474B-8FF7-1FB574DA355C}"/>
              </a:ext>
            </a:extLst>
          </p:cNvPr>
          <p:cNvSpPr/>
          <p:nvPr/>
        </p:nvSpPr>
        <p:spPr>
          <a:xfrm>
            <a:off x="2069968" y="3768380"/>
            <a:ext cx="8788258" cy="1969770"/>
          </a:xfrm>
          <a:prstGeom prst="rect">
            <a:avLst/>
          </a:prstGeom>
        </p:spPr>
        <p:txBody>
          <a:bodyPr wrap="square">
            <a:spAutoFit/>
          </a:bodyPr>
          <a:lstStyle/>
          <a:p>
            <a:r>
              <a:rPr lang="en-US" sz="2000" dirty="0">
                <a:solidFill>
                  <a:srgbClr val="000000"/>
                </a:solidFill>
                <a:latin typeface="Calibri" panose="020F0502020204030204" pitchFamily="34" charset="0"/>
              </a:rPr>
              <a:t>Appendix J and </a:t>
            </a:r>
            <a:r>
              <a:rPr lang="en-US" sz="2000" b="1" i="1" dirty="0">
                <a:solidFill>
                  <a:srgbClr val="000000"/>
                </a:solidFill>
                <a:latin typeface="Calibri,BoldItalic"/>
              </a:rPr>
              <a:t>resource-to-resource relationships</a:t>
            </a:r>
          </a:p>
          <a:p>
            <a:r>
              <a:rPr lang="en-US" sz="2400" b="1" dirty="0">
                <a:solidFill>
                  <a:srgbClr val="000000"/>
                </a:solidFill>
                <a:latin typeface="Calibri" panose="020F0502020204030204" pitchFamily="34" charset="0"/>
              </a:rPr>
              <a:t>Reciprocal relationship</a:t>
            </a:r>
          </a:p>
          <a:p>
            <a:endParaRPr lang="en-US" sz="2400"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100 1# $a Ibn al-Sikkit,$d-857 or 858, </a:t>
            </a:r>
            <a:r>
              <a:rPr lang="en-US" b="1" dirty="0">
                <a:solidFill>
                  <a:srgbClr val="FF0000"/>
                </a:solidFill>
                <a:latin typeface="Calibri" panose="020F0502020204030204" pitchFamily="34" charset="0"/>
              </a:rPr>
              <a:t>$e author</a:t>
            </a:r>
            <a:r>
              <a:rPr lang="en-US" b="1" dirty="0">
                <a:solidFill>
                  <a:srgbClr val="000000"/>
                </a:solidFill>
                <a:latin typeface="Calibri" panose="020F0502020204030204" pitchFamily="34" charset="0"/>
              </a:rPr>
              <a:t>.</a:t>
            </a:r>
          </a:p>
          <a:p>
            <a:r>
              <a:rPr lang="en-US" b="1" dirty="0">
                <a:solidFill>
                  <a:srgbClr val="000000"/>
                </a:solidFill>
                <a:latin typeface="Calibri" panose="020F0502020204030204" pitchFamily="34" charset="0"/>
              </a:rPr>
              <a:t>245 10 $a </a:t>
            </a:r>
            <a:r>
              <a:rPr lang="en-US" b="1" dirty="0" err="1">
                <a:solidFill>
                  <a:srgbClr val="000000"/>
                </a:solidFill>
                <a:latin typeface="Calibri" panose="020F0502020204030204" pitchFamily="34" charset="0"/>
              </a:rPr>
              <a:t>Islah</a:t>
            </a:r>
            <a:r>
              <a:rPr lang="en-US" b="1" dirty="0">
                <a:solidFill>
                  <a:srgbClr val="000000"/>
                </a:solidFill>
                <a:latin typeface="Calibri" panose="020F0502020204030204" pitchFamily="34" charset="0"/>
              </a:rPr>
              <a:t> Al </a:t>
            </a:r>
            <a:r>
              <a:rPr lang="en-US" b="1" dirty="0" err="1">
                <a:solidFill>
                  <a:srgbClr val="000000"/>
                </a:solidFill>
                <a:latin typeface="Calibri" panose="020F0502020204030204" pitchFamily="34" charset="0"/>
              </a:rPr>
              <a:t>Mantiq</a:t>
            </a:r>
            <a:r>
              <a:rPr lang="en-US" b="1" dirty="0">
                <a:solidFill>
                  <a:srgbClr val="000000"/>
                </a:solidFill>
                <a:latin typeface="Calibri" panose="020F0502020204030204" pitchFamily="34" charset="0"/>
              </a:rPr>
              <a:t> / $c Ibn al-</a:t>
            </a:r>
            <a:r>
              <a:rPr lang="en-US" b="1" dirty="0" err="1">
                <a:solidFill>
                  <a:srgbClr val="000000"/>
                </a:solidFill>
                <a:latin typeface="Calibri" panose="020F0502020204030204" pitchFamily="34" charset="0"/>
              </a:rPr>
              <a:t>Sikkit</a:t>
            </a:r>
            <a:r>
              <a:rPr lang="en-US" b="1" dirty="0">
                <a:solidFill>
                  <a:srgbClr val="000000"/>
                </a:solidFill>
                <a:latin typeface="Calibri" panose="020F0502020204030204" pitchFamily="34" charset="0"/>
              </a:rPr>
              <a:t>.</a:t>
            </a:r>
          </a:p>
          <a:p>
            <a:r>
              <a:rPr lang="en-US" b="1" dirty="0">
                <a:solidFill>
                  <a:srgbClr val="000000"/>
                </a:solidFill>
                <a:latin typeface="Calibri" panose="020F0502020204030204" pitchFamily="34" charset="0"/>
              </a:rPr>
              <a:t>700 1# </a:t>
            </a:r>
            <a:r>
              <a:rPr lang="en-US" b="1" dirty="0">
                <a:solidFill>
                  <a:srgbClr val="FF0000"/>
                </a:solidFill>
                <a:latin typeface="Calibri" panose="020F0502020204030204" pitchFamily="34" charset="0"/>
              </a:rPr>
              <a:t>$</a:t>
            </a:r>
            <a:r>
              <a:rPr lang="en-US" b="1" dirty="0" err="1">
                <a:solidFill>
                  <a:srgbClr val="FF0000"/>
                </a:solidFill>
                <a:latin typeface="Calibri" panose="020F0502020204030204" pitchFamily="34" charset="0"/>
              </a:rPr>
              <a:t>i</a:t>
            </a:r>
            <a:r>
              <a:rPr lang="en-US" b="1" dirty="0">
                <a:solidFill>
                  <a:srgbClr val="FF0000"/>
                </a:solidFill>
                <a:latin typeface="Calibri" panose="020F0502020204030204" pitchFamily="34" charset="0"/>
              </a:rPr>
              <a:t> </a:t>
            </a:r>
            <a:r>
              <a:rPr lang="en-US" b="1" dirty="0" err="1">
                <a:solidFill>
                  <a:srgbClr val="FF0000"/>
                </a:solidFill>
                <a:latin typeface="Calibri" panose="020F0502020204030204" pitchFamily="34" charset="0"/>
              </a:rPr>
              <a:t>Analysed</a:t>
            </a:r>
            <a:r>
              <a:rPr lang="en-US" b="1" dirty="0">
                <a:solidFill>
                  <a:srgbClr val="FF0000"/>
                </a:solidFill>
                <a:latin typeface="Calibri" panose="020F0502020204030204" pitchFamily="34" charset="0"/>
              </a:rPr>
              <a:t> in (work): </a:t>
            </a:r>
            <a:r>
              <a:rPr lang="en-US" b="1" dirty="0">
                <a:solidFill>
                  <a:srgbClr val="000000"/>
                </a:solidFill>
                <a:latin typeface="Calibri" panose="020F0502020204030204" pitchFamily="34" charset="0"/>
              </a:rPr>
              <a:t>$a </a:t>
            </a:r>
            <a:r>
              <a:rPr lang="en-US" b="1" dirty="0" err="1">
                <a:solidFill>
                  <a:srgbClr val="000000"/>
                </a:solidFill>
                <a:latin typeface="Calibri" panose="020F0502020204030204" pitchFamily="34" charset="0"/>
              </a:rPr>
              <a:t>Bakkai</a:t>
            </a:r>
            <a:r>
              <a:rPr lang="en-US" b="1" dirty="0">
                <a:solidFill>
                  <a:srgbClr val="000000"/>
                </a:solidFill>
                <a:latin typeface="Calibri" panose="020F0502020204030204" pitchFamily="34" charset="0"/>
              </a:rPr>
              <a:t>, Muhammad Hasan. $t </a:t>
            </a:r>
            <a:r>
              <a:rPr lang="en-US" b="1" dirty="0" err="1">
                <a:solidFill>
                  <a:srgbClr val="000000"/>
                </a:solidFill>
                <a:latin typeface="Calibri" panose="020F0502020204030204" pitchFamily="34" charset="0"/>
              </a:rPr>
              <a:t>Tartib</a:t>
            </a:r>
            <a:r>
              <a:rPr lang="en-US" b="1" dirty="0">
                <a:solidFill>
                  <a:srgbClr val="000000"/>
                </a:solidFill>
                <a:latin typeface="Calibri" panose="020F0502020204030204" pitchFamily="34" charset="0"/>
              </a:rPr>
              <a:t> </a:t>
            </a:r>
            <a:r>
              <a:rPr lang="en-US" b="1" dirty="0" err="1">
                <a:solidFill>
                  <a:srgbClr val="000000"/>
                </a:solidFill>
                <a:latin typeface="Calibri" panose="020F0502020204030204" pitchFamily="34" charset="0"/>
              </a:rPr>
              <a:t>islah</a:t>
            </a:r>
            <a:r>
              <a:rPr lang="en-US" b="1" dirty="0">
                <a:solidFill>
                  <a:srgbClr val="000000"/>
                </a:solidFill>
                <a:latin typeface="Calibri" panose="020F0502020204030204" pitchFamily="34" charset="0"/>
              </a:rPr>
              <a:t> al-</a:t>
            </a:r>
            <a:r>
              <a:rPr lang="en-US" b="1" dirty="0" err="1">
                <a:solidFill>
                  <a:srgbClr val="000000"/>
                </a:solidFill>
                <a:latin typeface="Calibri" panose="020F0502020204030204" pitchFamily="34" charset="0"/>
              </a:rPr>
              <a:t>mantiq</a:t>
            </a:r>
            <a:r>
              <a:rPr lang="en-US" b="1" dirty="0">
                <a:solidFill>
                  <a:srgbClr val="000000"/>
                </a:solidFill>
                <a:latin typeface="Calibri" panose="020F0502020204030204" pitchFamily="34" charset="0"/>
              </a:rPr>
              <a:t>.</a:t>
            </a:r>
          </a:p>
        </p:txBody>
      </p:sp>
      <p:sp>
        <p:nvSpPr>
          <p:cNvPr id="5" name="Footer Placeholder 4">
            <a:extLst>
              <a:ext uri="{FF2B5EF4-FFF2-40B4-BE49-F238E27FC236}">
                <a16:creationId xmlns:a16="http://schemas.microsoft.com/office/drawing/2014/main" id="{7BFF5DEF-FF7D-49B4-8A3F-C6DBC443E246}"/>
              </a:ext>
            </a:extLst>
          </p:cNvPr>
          <p:cNvSpPr>
            <a:spLocks noGrp="1"/>
          </p:cNvSpPr>
          <p:nvPr>
            <p:ph type="ftr" sz="quarter" idx="11"/>
          </p:nvPr>
        </p:nvSpPr>
        <p:spPr/>
        <p:txBody>
          <a:bodyPr/>
          <a:lstStyle/>
          <a:p>
            <a:r>
              <a:rPr lang="en-US" dirty="0" err="1"/>
              <a:t>MELCom</a:t>
            </a:r>
            <a:r>
              <a:rPr lang="en-US" dirty="0"/>
              <a:t> 2018</a:t>
            </a:r>
          </a:p>
        </p:txBody>
      </p:sp>
      <p:sp>
        <p:nvSpPr>
          <p:cNvPr id="6" name="Slide Number Placeholder 5">
            <a:extLst>
              <a:ext uri="{FF2B5EF4-FFF2-40B4-BE49-F238E27FC236}">
                <a16:creationId xmlns:a16="http://schemas.microsoft.com/office/drawing/2014/main" id="{DDCB142E-AC47-4746-BF97-F3A50D965579}"/>
              </a:ext>
            </a:extLst>
          </p:cNvPr>
          <p:cNvSpPr>
            <a:spLocks noGrp="1"/>
          </p:cNvSpPr>
          <p:nvPr>
            <p:ph type="sldNum" sz="quarter" idx="12"/>
          </p:nvPr>
        </p:nvSpPr>
        <p:spPr/>
        <p:txBody>
          <a:bodyPr/>
          <a:lstStyle/>
          <a:p>
            <a:fld id="{31890925-CC74-4507-B910-621DBC4ED881}" type="slidenum">
              <a:rPr lang="en-US" smtClean="0"/>
              <a:t>30</a:t>
            </a:fld>
            <a:endParaRPr lang="en-US"/>
          </a:p>
        </p:txBody>
      </p:sp>
      <p:sp>
        <p:nvSpPr>
          <p:cNvPr id="7" name="Rectangle 6">
            <a:extLst>
              <a:ext uri="{FF2B5EF4-FFF2-40B4-BE49-F238E27FC236}">
                <a16:creationId xmlns:a16="http://schemas.microsoft.com/office/drawing/2014/main" id="{6E2F6B0B-AEC0-4399-BF05-68C0304F0ABF}"/>
              </a:ext>
            </a:extLst>
          </p:cNvPr>
          <p:cNvSpPr/>
          <p:nvPr/>
        </p:nvSpPr>
        <p:spPr>
          <a:xfrm>
            <a:off x="1850139" y="155639"/>
            <a:ext cx="4707265" cy="678327"/>
          </a:xfrm>
          <a:prstGeom prst="rect">
            <a:avLst/>
          </a:prstGeom>
        </p:spPr>
        <p:txBody>
          <a:bodyPr wrap="square">
            <a:spAutoFit/>
          </a:bodyPr>
          <a:lstStyle/>
          <a:p>
            <a:pPr>
              <a:lnSpc>
                <a:spcPct val="115000"/>
              </a:lnSpc>
              <a:spcAft>
                <a:spcPts val="1000"/>
              </a:spcAft>
            </a:pPr>
            <a:r>
              <a:rPr lang="en-US" sz="3600" dirty="0">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RDA Challenges…cont.</a:t>
            </a:r>
          </a:p>
        </p:txBody>
      </p:sp>
      <p:sp>
        <p:nvSpPr>
          <p:cNvPr id="9" name="Rectangle 8">
            <a:extLst>
              <a:ext uri="{FF2B5EF4-FFF2-40B4-BE49-F238E27FC236}">
                <a16:creationId xmlns:a16="http://schemas.microsoft.com/office/drawing/2014/main" id="{CB3C0207-8E09-43A5-AED5-9C2E72067F71}"/>
              </a:ext>
            </a:extLst>
          </p:cNvPr>
          <p:cNvSpPr/>
          <p:nvPr/>
        </p:nvSpPr>
        <p:spPr>
          <a:xfrm>
            <a:off x="1850139" y="970344"/>
            <a:ext cx="5826939" cy="483017"/>
          </a:xfrm>
          <a:prstGeom prst="rect">
            <a:avLst/>
          </a:prstGeom>
        </p:spPr>
        <p:txBody>
          <a:bodyPr wrap="square">
            <a:spAutoFit/>
          </a:bodyPr>
          <a:lstStyle/>
          <a:p>
            <a:pPr marL="571500" indent="-571500">
              <a:lnSpc>
                <a:spcPct val="115000"/>
              </a:lnSpc>
              <a:spcAft>
                <a:spcPts val="1000"/>
              </a:spcAft>
              <a:buFont typeface="Wingdings" panose="05000000000000000000" pitchFamily="2" charset="2"/>
              <a:buChar char="q"/>
            </a:pPr>
            <a:r>
              <a:rPr lang="en-US" sz="2400" b="1" dirty="0">
                <a:effectLst>
                  <a:outerShdw blurRad="38100" dist="38100" dir="2700000" algn="tl">
                    <a:srgbClr val="000000">
                      <a:alpha val="43137"/>
                    </a:srgbClr>
                  </a:outerShdw>
                </a:effectLst>
                <a:latin typeface="Times New Roman" panose="02020603050405020304" pitchFamily="18" charset="0"/>
                <a:ea typeface="+mj-ea"/>
                <a:cs typeface="Arial" panose="020B0604020202020204" pitchFamily="34" charset="0"/>
              </a:rPr>
              <a:t>Relationship Designators …cont.</a:t>
            </a:r>
          </a:p>
        </p:txBody>
      </p:sp>
    </p:spTree>
    <p:extLst>
      <p:ext uri="{BB962C8B-B14F-4D97-AF65-F5344CB8AC3E}">
        <p14:creationId xmlns:p14="http://schemas.microsoft.com/office/powerpoint/2010/main" val="1213205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D83051-E9C2-40D6-9DA8-A8170C412BDA}"/>
              </a:ext>
            </a:extLst>
          </p:cNvPr>
          <p:cNvSpPr>
            <a:spLocks noGrp="1"/>
          </p:cNvSpPr>
          <p:nvPr>
            <p:ph type="ftr" sz="quarter" idx="11"/>
          </p:nvPr>
        </p:nvSpPr>
        <p:spPr/>
        <p:txBody>
          <a:bodyPr/>
          <a:lstStyle/>
          <a:p>
            <a:r>
              <a:rPr lang="en-US"/>
              <a:t>MELCom 2018</a:t>
            </a:r>
          </a:p>
        </p:txBody>
      </p:sp>
      <p:sp>
        <p:nvSpPr>
          <p:cNvPr id="3" name="Slide Number Placeholder 2">
            <a:extLst>
              <a:ext uri="{FF2B5EF4-FFF2-40B4-BE49-F238E27FC236}">
                <a16:creationId xmlns:a16="http://schemas.microsoft.com/office/drawing/2014/main" id="{DD5184BE-04A2-42FD-844B-258706F64CE9}"/>
              </a:ext>
            </a:extLst>
          </p:cNvPr>
          <p:cNvSpPr>
            <a:spLocks noGrp="1"/>
          </p:cNvSpPr>
          <p:nvPr>
            <p:ph type="sldNum" sz="quarter" idx="12"/>
          </p:nvPr>
        </p:nvSpPr>
        <p:spPr/>
        <p:txBody>
          <a:bodyPr/>
          <a:lstStyle/>
          <a:p>
            <a:fld id="{31890925-CC74-4507-B910-621DBC4ED881}" type="slidenum">
              <a:rPr lang="en-US" smtClean="0"/>
              <a:t>31</a:t>
            </a:fld>
            <a:endParaRPr lang="en-US"/>
          </a:p>
        </p:txBody>
      </p:sp>
      <p:sp>
        <p:nvSpPr>
          <p:cNvPr id="4" name="Rectangle 3">
            <a:extLst>
              <a:ext uri="{FF2B5EF4-FFF2-40B4-BE49-F238E27FC236}">
                <a16:creationId xmlns:a16="http://schemas.microsoft.com/office/drawing/2014/main" id="{2B152655-BC3E-43AE-B1A4-85E5138BD666}"/>
              </a:ext>
            </a:extLst>
          </p:cNvPr>
          <p:cNvSpPr/>
          <p:nvPr/>
        </p:nvSpPr>
        <p:spPr>
          <a:xfrm>
            <a:off x="2213434" y="2750673"/>
            <a:ext cx="7765131" cy="646331"/>
          </a:xfrm>
          <a:prstGeom prst="rect">
            <a:avLst/>
          </a:prstGeom>
        </p:spPr>
        <p:txBody>
          <a:bodyPr wrap="square">
            <a:spAutoFit/>
          </a:bodyPr>
          <a:lstStyle/>
          <a:p>
            <a:pPr algn="ctr"/>
            <a:r>
              <a:rPr lang="en-US" sz="3600" b="1" dirty="0"/>
              <a:t>Examples from OCLC</a:t>
            </a:r>
            <a:endParaRPr lang="en-US" sz="3600" dirty="0"/>
          </a:p>
        </p:txBody>
      </p:sp>
    </p:spTree>
    <p:extLst>
      <p:ext uri="{BB962C8B-B14F-4D97-AF65-F5344CB8AC3E}">
        <p14:creationId xmlns:p14="http://schemas.microsoft.com/office/powerpoint/2010/main" val="4097788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FD96092-BE44-4FA8-8A65-855C299BE64D}"/>
              </a:ext>
            </a:extLst>
          </p:cNvPr>
          <p:cNvSpPr>
            <a:spLocks noGrp="1"/>
          </p:cNvSpPr>
          <p:nvPr>
            <p:ph type="ftr" sz="quarter" idx="11"/>
          </p:nvPr>
        </p:nvSpPr>
        <p:spPr/>
        <p:txBody>
          <a:bodyPr/>
          <a:lstStyle/>
          <a:p>
            <a:r>
              <a:rPr lang="en-US"/>
              <a:t>MELCom 2018</a:t>
            </a:r>
          </a:p>
        </p:txBody>
      </p:sp>
      <p:sp>
        <p:nvSpPr>
          <p:cNvPr id="3" name="Slide Number Placeholder 2">
            <a:extLst>
              <a:ext uri="{FF2B5EF4-FFF2-40B4-BE49-F238E27FC236}">
                <a16:creationId xmlns:a16="http://schemas.microsoft.com/office/drawing/2014/main" id="{A06DE039-FDE2-46A3-B2A5-8F874E06B8DD}"/>
              </a:ext>
            </a:extLst>
          </p:cNvPr>
          <p:cNvSpPr>
            <a:spLocks noGrp="1"/>
          </p:cNvSpPr>
          <p:nvPr>
            <p:ph type="sldNum" sz="quarter" idx="12"/>
          </p:nvPr>
        </p:nvSpPr>
        <p:spPr/>
        <p:txBody>
          <a:bodyPr/>
          <a:lstStyle/>
          <a:p>
            <a:fld id="{31890925-CC74-4507-B910-621DBC4ED881}" type="slidenum">
              <a:rPr lang="en-US" smtClean="0"/>
              <a:t>32</a:t>
            </a:fld>
            <a:endParaRPr lang="en-US"/>
          </a:p>
        </p:txBody>
      </p:sp>
      <p:pic>
        <p:nvPicPr>
          <p:cNvPr id="4" name="Picture 3">
            <a:extLst>
              <a:ext uri="{FF2B5EF4-FFF2-40B4-BE49-F238E27FC236}">
                <a16:creationId xmlns:a16="http://schemas.microsoft.com/office/drawing/2014/main" id="{8DDD323C-C3D5-4262-A19E-DA1EB732B5BE}"/>
              </a:ext>
            </a:extLst>
          </p:cNvPr>
          <p:cNvPicPr>
            <a:picLocks noChangeAspect="1"/>
          </p:cNvPicPr>
          <p:nvPr/>
        </p:nvPicPr>
        <p:blipFill rotWithShape="1">
          <a:blip r:embed="rId2"/>
          <a:srcRect l="-1" t="14156" r="10830" b="10530"/>
          <a:stretch/>
        </p:blipFill>
        <p:spPr>
          <a:xfrm>
            <a:off x="1567543" y="829914"/>
            <a:ext cx="10217825" cy="5388454"/>
          </a:xfrm>
          <a:prstGeom prst="rect">
            <a:avLst/>
          </a:prstGeom>
          <a:ln>
            <a:solidFill>
              <a:schemeClr val="accent1"/>
            </a:solidFill>
          </a:ln>
        </p:spPr>
      </p:pic>
      <p:sp>
        <p:nvSpPr>
          <p:cNvPr id="5" name="Rectangle 4">
            <a:extLst>
              <a:ext uri="{FF2B5EF4-FFF2-40B4-BE49-F238E27FC236}">
                <a16:creationId xmlns:a16="http://schemas.microsoft.com/office/drawing/2014/main" id="{8D33379E-1145-4299-A8FE-7C6C1E287A7C}"/>
              </a:ext>
            </a:extLst>
          </p:cNvPr>
          <p:cNvSpPr/>
          <p:nvPr/>
        </p:nvSpPr>
        <p:spPr>
          <a:xfrm>
            <a:off x="2589212" y="2671584"/>
            <a:ext cx="3298404" cy="53814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A26D3D4-D83F-4291-9445-C2076AFD079F}"/>
              </a:ext>
            </a:extLst>
          </p:cNvPr>
          <p:cNvSpPr txBox="1"/>
          <p:nvPr/>
        </p:nvSpPr>
        <p:spPr>
          <a:xfrm>
            <a:off x="1567543" y="368249"/>
            <a:ext cx="3769567" cy="461665"/>
          </a:xfrm>
          <a:prstGeom prst="rect">
            <a:avLst/>
          </a:prstGeom>
          <a:noFill/>
        </p:spPr>
        <p:txBody>
          <a:bodyPr wrap="square" rtlCol="0">
            <a:spAutoFit/>
          </a:bodyPr>
          <a:lstStyle/>
          <a:p>
            <a:r>
              <a:rPr lang="en-US" sz="2400" dirty="0">
                <a:solidFill>
                  <a:srgbClr val="FF0000"/>
                </a:solidFill>
              </a:rPr>
              <a:t>Example1: RDA Display</a:t>
            </a:r>
          </a:p>
        </p:txBody>
      </p:sp>
      <p:sp>
        <p:nvSpPr>
          <p:cNvPr id="7" name="TextBox 6">
            <a:extLst>
              <a:ext uri="{FF2B5EF4-FFF2-40B4-BE49-F238E27FC236}">
                <a16:creationId xmlns:a16="http://schemas.microsoft.com/office/drawing/2014/main" id="{E945DA5D-3733-42D0-879D-5E197EC7BF70}"/>
              </a:ext>
            </a:extLst>
          </p:cNvPr>
          <p:cNvSpPr txBox="1"/>
          <p:nvPr/>
        </p:nvSpPr>
        <p:spPr>
          <a:xfrm>
            <a:off x="8213981" y="3931347"/>
            <a:ext cx="3411962" cy="400110"/>
          </a:xfrm>
          <a:prstGeom prst="rect">
            <a:avLst/>
          </a:prstGeom>
          <a:noFill/>
        </p:spPr>
        <p:txBody>
          <a:bodyPr wrap="square" rtlCol="0">
            <a:spAutoFit/>
          </a:bodyPr>
          <a:lstStyle/>
          <a:p>
            <a:r>
              <a:rPr lang="en-US" sz="1000" b="1" dirty="0">
                <a:solidFill>
                  <a:srgbClr val="FF0000"/>
                </a:solidFill>
              </a:rPr>
              <a:t>510 Citation/Reference Note</a:t>
            </a:r>
          </a:p>
          <a:p>
            <a:r>
              <a:rPr lang="en-US" sz="1000" b="1" dirty="0">
                <a:solidFill>
                  <a:srgbClr val="FF0000"/>
                </a:solidFill>
              </a:rPr>
              <a:t>1</a:t>
            </a:r>
            <a:r>
              <a:rPr lang="en-US" sz="1000" b="1" baseline="30000" dirty="0">
                <a:solidFill>
                  <a:srgbClr val="FF0000"/>
                </a:solidFill>
              </a:rPr>
              <a:t>st</a:t>
            </a:r>
            <a:r>
              <a:rPr lang="en-US" sz="1000" b="1" dirty="0">
                <a:solidFill>
                  <a:srgbClr val="FF0000"/>
                </a:solidFill>
              </a:rPr>
              <a:t> indicator 4 for location in source given </a:t>
            </a:r>
          </a:p>
        </p:txBody>
      </p:sp>
      <p:sp>
        <p:nvSpPr>
          <p:cNvPr id="8" name="TextBox 7">
            <a:extLst>
              <a:ext uri="{FF2B5EF4-FFF2-40B4-BE49-F238E27FC236}">
                <a16:creationId xmlns:a16="http://schemas.microsoft.com/office/drawing/2014/main" id="{B87E3D37-F881-4FAE-9A11-D91AD12C4110}"/>
              </a:ext>
            </a:extLst>
          </p:cNvPr>
          <p:cNvSpPr txBox="1"/>
          <p:nvPr/>
        </p:nvSpPr>
        <p:spPr>
          <a:xfrm>
            <a:off x="8824424" y="4614022"/>
            <a:ext cx="1828754" cy="246221"/>
          </a:xfrm>
          <a:prstGeom prst="rect">
            <a:avLst/>
          </a:prstGeom>
          <a:noFill/>
        </p:spPr>
        <p:txBody>
          <a:bodyPr wrap="square" rtlCol="0">
            <a:spAutoFit/>
          </a:bodyPr>
          <a:lstStyle/>
          <a:p>
            <a:r>
              <a:rPr lang="en-US" sz="1000" b="1" dirty="0">
                <a:solidFill>
                  <a:srgbClr val="FF0000"/>
                </a:solidFill>
              </a:rPr>
              <a:t>563 Binding Information </a:t>
            </a:r>
          </a:p>
        </p:txBody>
      </p:sp>
      <p:sp>
        <p:nvSpPr>
          <p:cNvPr id="9" name="Rectangle 8">
            <a:extLst>
              <a:ext uri="{FF2B5EF4-FFF2-40B4-BE49-F238E27FC236}">
                <a16:creationId xmlns:a16="http://schemas.microsoft.com/office/drawing/2014/main" id="{F80A7F14-8CE4-416F-AB95-0659E7D444E6}"/>
              </a:ext>
            </a:extLst>
          </p:cNvPr>
          <p:cNvSpPr/>
          <p:nvPr/>
        </p:nvSpPr>
        <p:spPr>
          <a:xfrm>
            <a:off x="2586100" y="2306458"/>
            <a:ext cx="6536856" cy="36512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F67B849-A8B6-42D4-81DC-14D7B68782D6}"/>
              </a:ext>
            </a:extLst>
          </p:cNvPr>
          <p:cNvSpPr/>
          <p:nvPr/>
        </p:nvSpPr>
        <p:spPr>
          <a:xfrm>
            <a:off x="6755364" y="1768311"/>
            <a:ext cx="671803" cy="25448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D94E9F7-A52A-40CA-B1F1-4EB93672543B}"/>
              </a:ext>
            </a:extLst>
          </p:cNvPr>
          <p:cNvSpPr/>
          <p:nvPr/>
        </p:nvSpPr>
        <p:spPr>
          <a:xfrm>
            <a:off x="2586100" y="3209731"/>
            <a:ext cx="3298404" cy="71690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32049DC-A64B-431A-82C3-4C1B53BBF982}"/>
              </a:ext>
            </a:extLst>
          </p:cNvPr>
          <p:cNvSpPr/>
          <p:nvPr/>
        </p:nvSpPr>
        <p:spPr>
          <a:xfrm>
            <a:off x="8299575" y="3926632"/>
            <a:ext cx="2579919" cy="40011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DFEB478-A8DA-4352-9C7B-68F5BB6E2ADC}"/>
              </a:ext>
            </a:extLst>
          </p:cNvPr>
          <p:cNvSpPr/>
          <p:nvPr/>
        </p:nvSpPr>
        <p:spPr>
          <a:xfrm>
            <a:off x="8824425" y="4588352"/>
            <a:ext cx="1612348" cy="29240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755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animBg="1"/>
      <p:bldP spid="10" grpId="0" animBg="1"/>
      <p:bldP spid="11" grpId="0" animBg="1"/>
      <p:bldP spid="12"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306816C-DD7C-41A7-B562-4EA5A9B54DA4}"/>
              </a:ext>
            </a:extLst>
          </p:cNvPr>
          <p:cNvSpPr>
            <a:spLocks noGrp="1"/>
          </p:cNvSpPr>
          <p:nvPr>
            <p:ph type="ftr" sz="quarter" idx="11"/>
          </p:nvPr>
        </p:nvSpPr>
        <p:spPr/>
        <p:txBody>
          <a:bodyPr/>
          <a:lstStyle/>
          <a:p>
            <a:r>
              <a:rPr lang="en-US"/>
              <a:t>MELCom 2018</a:t>
            </a:r>
          </a:p>
        </p:txBody>
      </p:sp>
      <p:sp>
        <p:nvSpPr>
          <p:cNvPr id="3" name="Slide Number Placeholder 2">
            <a:extLst>
              <a:ext uri="{FF2B5EF4-FFF2-40B4-BE49-F238E27FC236}">
                <a16:creationId xmlns:a16="http://schemas.microsoft.com/office/drawing/2014/main" id="{39802AB6-AFF3-49F3-AB0D-96B9CB25F14B}"/>
              </a:ext>
            </a:extLst>
          </p:cNvPr>
          <p:cNvSpPr>
            <a:spLocks noGrp="1"/>
          </p:cNvSpPr>
          <p:nvPr>
            <p:ph type="sldNum" sz="quarter" idx="12"/>
          </p:nvPr>
        </p:nvSpPr>
        <p:spPr/>
        <p:txBody>
          <a:bodyPr/>
          <a:lstStyle/>
          <a:p>
            <a:fld id="{31890925-CC74-4507-B910-621DBC4ED881}" type="slidenum">
              <a:rPr lang="en-US" smtClean="0"/>
              <a:t>33</a:t>
            </a:fld>
            <a:endParaRPr lang="en-US"/>
          </a:p>
        </p:txBody>
      </p:sp>
      <p:pic>
        <p:nvPicPr>
          <p:cNvPr id="4" name="Picture 3">
            <a:extLst>
              <a:ext uri="{FF2B5EF4-FFF2-40B4-BE49-F238E27FC236}">
                <a16:creationId xmlns:a16="http://schemas.microsoft.com/office/drawing/2014/main" id="{506BCCA7-D7C5-4E9D-9E44-2D798F11F8A0}"/>
              </a:ext>
            </a:extLst>
          </p:cNvPr>
          <p:cNvPicPr>
            <a:picLocks noChangeAspect="1"/>
          </p:cNvPicPr>
          <p:nvPr/>
        </p:nvPicPr>
        <p:blipFill rotWithShape="1">
          <a:blip r:embed="rId2"/>
          <a:srcRect l="6397" t="22387" r="24898" b="21811"/>
          <a:stretch/>
        </p:blipFill>
        <p:spPr>
          <a:xfrm>
            <a:off x="1311579" y="946178"/>
            <a:ext cx="9782124" cy="4965644"/>
          </a:xfrm>
          <a:prstGeom prst="rect">
            <a:avLst/>
          </a:prstGeom>
          <a:ln>
            <a:solidFill>
              <a:schemeClr val="accent2"/>
            </a:solidFill>
          </a:ln>
        </p:spPr>
      </p:pic>
      <p:sp>
        <p:nvSpPr>
          <p:cNvPr id="6" name="TextBox 5">
            <a:extLst>
              <a:ext uri="{FF2B5EF4-FFF2-40B4-BE49-F238E27FC236}">
                <a16:creationId xmlns:a16="http://schemas.microsoft.com/office/drawing/2014/main" id="{8322DBB2-40EC-42A1-A172-B0F3D3844812}"/>
              </a:ext>
            </a:extLst>
          </p:cNvPr>
          <p:cNvSpPr txBox="1"/>
          <p:nvPr/>
        </p:nvSpPr>
        <p:spPr>
          <a:xfrm>
            <a:off x="1567543" y="368249"/>
            <a:ext cx="4851918" cy="461665"/>
          </a:xfrm>
          <a:prstGeom prst="rect">
            <a:avLst/>
          </a:prstGeom>
          <a:noFill/>
        </p:spPr>
        <p:txBody>
          <a:bodyPr wrap="square" rtlCol="0">
            <a:spAutoFit/>
          </a:bodyPr>
          <a:lstStyle/>
          <a:p>
            <a:r>
              <a:rPr lang="en-US" sz="2400" dirty="0">
                <a:solidFill>
                  <a:srgbClr val="FF0000"/>
                </a:solidFill>
              </a:rPr>
              <a:t>Example1: OPAC Display</a:t>
            </a:r>
          </a:p>
        </p:txBody>
      </p:sp>
    </p:spTree>
    <p:extLst>
      <p:ext uri="{BB962C8B-B14F-4D97-AF65-F5344CB8AC3E}">
        <p14:creationId xmlns:p14="http://schemas.microsoft.com/office/powerpoint/2010/main" val="3146398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F52FC2-C5FA-409C-9E95-5992043D328D}"/>
              </a:ext>
            </a:extLst>
          </p:cNvPr>
          <p:cNvSpPr>
            <a:spLocks noGrp="1"/>
          </p:cNvSpPr>
          <p:nvPr>
            <p:ph type="ftr" sz="quarter" idx="11"/>
          </p:nvPr>
        </p:nvSpPr>
        <p:spPr/>
        <p:txBody>
          <a:bodyPr/>
          <a:lstStyle/>
          <a:p>
            <a:r>
              <a:rPr lang="en-US" dirty="0" err="1"/>
              <a:t>MELCom</a:t>
            </a:r>
            <a:r>
              <a:rPr lang="en-US" dirty="0"/>
              <a:t> 2018</a:t>
            </a:r>
          </a:p>
        </p:txBody>
      </p:sp>
      <p:sp>
        <p:nvSpPr>
          <p:cNvPr id="3" name="Slide Number Placeholder 2">
            <a:extLst>
              <a:ext uri="{FF2B5EF4-FFF2-40B4-BE49-F238E27FC236}">
                <a16:creationId xmlns:a16="http://schemas.microsoft.com/office/drawing/2014/main" id="{5C262AA8-EA42-42A4-975C-1DBE5D3D1ED7}"/>
              </a:ext>
            </a:extLst>
          </p:cNvPr>
          <p:cNvSpPr>
            <a:spLocks noGrp="1"/>
          </p:cNvSpPr>
          <p:nvPr>
            <p:ph type="sldNum" sz="quarter" idx="12"/>
          </p:nvPr>
        </p:nvSpPr>
        <p:spPr/>
        <p:txBody>
          <a:bodyPr/>
          <a:lstStyle/>
          <a:p>
            <a:fld id="{31890925-CC74-4507-B910-621DBC4ED881}" type="slidenum">
              <a:rPr lang="en-US" smtClean="0"/>
              <a:t>34</a:t>
            </a:fld>
            <a:endParaRPr lang="en-US"/>
          </a:p>
        </p:txBody>
      </p:sp>
      <p:sp>
        <p:nvSpPr>
          <p:cNvPr id="6" name="TextBox 5">
            <a:extLst>
              <a:ext uri="{FF2B5EF4-FFF2-40B4-BE49-F238E27FC236}">
                <a16:creationId xmlns:a16="http://schemas.microsoft.com/office/drawing/2014/main" id="{EC466CB0-F9AD-47CB-AC9A-16FF0793E3E5}"/>
              </a:ext>
            </a:extLst>
          </p:cNvPr>
          <p:cNvSpPr txBox="1"/>
          <p:nvPr/>
        </p:nvSpPr>
        <p:spPr>
          <a:xfrm>
            <a:off x="1075964" y="1242518"/>
            <a:ext cx="471229" cy="707886"/>
          </a:xfrm>
          <a:prstGeom prst="rect">
            <a:avLst/>
          </a:prstGeom>
          <a:noFill/>
        </p:spPr>
        <p:txBody>
          <a:bodyPr wrap="square" rtlCol="0">
            <a:spAutoFit/>
          </a:bodyPr>
          <a:lstStyle/>
          <a:p>
            <a:r>
              <a:rPr lang="en-US" sz="4000" dirty="0">
                <a:solidFill>
                  <a:srgbClr val="FF0000"/>
                </a:solidFill>
              </a:rPr>
              <a:t>1</a:t>
            </a:r>
          </a:p>
        </p:txBody>
      </p:sp>
      <p:sp>
        <p:nvSpPr>
          <p:cNvPr id="8" name="TextBox 7">
            <a:extLst>
              <a:ext uri="{FF2B5EF4-FFF2-40B4-BE49-F238E27FC236}">
                <a16:creationId xmlns:a16="http://schemas.microsoft.com/office/drawing/2014/main" id="{76F80221-DDCC-4E5A-BB6B-4E59BB2C61F4}"/>
              </a:ext>
            </a:extLst>
          </p:cNvPr>
          <p:cNvSpPr txBox="1"/>
          <p:nvPr/>
        </p:nvSpPr>
        <p:spPr>
          <a:xfrm>
            <a:off x="1567543" y="368249"/>
            <a:ext cx="3769567" cy="461665"/>
          </a:xfrm>
          <a:prstGeom prst="rect">
            <a:avLst/>
          </a:prstGeom>
          <a:noFill/>
        </p:spPr>
        <p:txBody>
          <a:bodyPr wrap="square" rtlCol="0">
            <a:spAutoFit/>
          </a:bodyPr>
          <a:lstStyle/>
          <a:p>
            <a:r>
              <a:rPr lang="en-US" sz="2400" dirty="0">
                <a:solidFill>
                  <a:srgbClr val="FF0000"/>
                </a:solidFill>
              </a:rPr>
              <a:t>Example 2: RDA Display</a:t>
            </a:r>
          </a:p>
        </p:txBody>
      </p:sp>
      <p:pic>
        <p:nvPicPr>
          <p:cNvPr id="4" name="Picture 3">
            <a:extLst>
              <a:ext uri="{FF2B5EF4-FFF2-40B4-BE49-F238E27FC236}">
                <a16:creationId xmlns:a16="http://schemas.microsoft.com/office/drawing/2014/main" id="{7D80DCCE-01D1-4871-92A3-D390EB9C6018}"/>
              </a:ext>
            </a:extLst>
          </p:cNvPr>
          <p:cNvPicPr>
            <a:picLocks noChangeAspect="1"/>
          </p:cNvPicPr>
          <p:nvPr/>
        </p:nvPicPr>
        <p:blipFill rotWithShape="1">
          <a:blip r:embed="rId2"/>
          <a:srcRect t="15597" r="779" b="6312"/>
          <a:stretch/>
        </p:blipFill>
        <p:spPr>
          <a:xfrm>
            <a:off x="1438412" y="867275"/>
            <a:ext cx="10635400" cy="5355465"/>
          </a:xfrm>
          <a:prstGeom prst="rect">
            <a:avLst/>
          </a:prstGeom>
        </p:spPr>
      </p:pic>
      <p:sp>
        <p:nvSpPr>
          <p:cNvPr id="10" name="Rectangle 9">
            <a:extLst>
              <a:ext uri="{FF2B5EF4-FFF2-40B4-BE49-F238E27FC236}">
                <a16:creationId xmlns:a16="http://schemas.microsoft.com/office/drawing/2014/main" id="{7D9CB984-126B-49B9-BBD7-38239FE89E31}"/>
              </a:ext>
            </a:extLst>
          </p:cNvPr>
          <p:cNvSpPr/>
          <p:nvPr/>
        </p:nvSpPr>
        <p:spPr>
          <a:xfrm>
            <a:off x="2417114" y="2235375"/>
            <a:ext cx="2590800" cy="48953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6ED2F0-A213-4736-91AE-A35CC0CABEC8}"/>
              </a:ext>
            </a:extLst>
          </p:cNvPr>
          <p:cNvSpPr/>
          <p:nvPr/>
        </p:nvSpPr>
        <p:spPr>
          <a:xfrm>
            <a:off x="2417114" y="1875453"/>
            <a:ext cx="4991392" cy="20527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A41244A-A842-4BB5-830E-9C2732F52408}"/>
              </a:ext>
            </a:extLst>
          </p:cNvPr>
          <p:cNvSpPr/>
          <p:nvPr/>
        </p:nvSpPr>
        <p:spPr>
          <a:xfrm>
            <a:off x="6600338" y="1352939"/>
            <a:ext cx="593564" cy="24432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20C11DA-1A01-4814-8757-D9DFBE7FEF50}"/>
              </a:ext>
            </a:extLst>
          </p:cNvPr>
          <p:cNvSpPr/>
          <p:nvPr/>
        </p:nvSpPr>
        <p:spPr>
          <a:xfrm>
            <a:off x="8185857" y="2485271"/>
            <a:ext cx="1480657" cy="246221"/>
          </a:xfrm>
          <a:prstGeom prst="rect">
            <a:avLst/>
          </a:prstGeom>
        </p:spPr>
        <p:txBody>
          <a:bodyPr wrap="square">
            <a:spAutoFit/>
          </a:bodyPr>
          <a:lstStyle/>
          <a:p>
            <a:r>
              <a:rPr lang="en-US" sz="1000" b="1" dirty="0">
                <a:solidFill>
                  <a:srgbClr val="FF0000"/>
                </a:solidFill>
              </a:rPr>
              <a:t>520 Summary Note</a:t>
            </a:r>
          </a:p>
        </p:txBody>
      </p:sp>
      <p:sp>
        <p:nvSpPr>
          <p:cNvPr id="15" name="Rectangle 14">
            <a:extLst>
              <a:ext uri="{FF2B5EF4-FFF2-40B4-BE49-F238E27FC236}">
                <a16:creationId xmlns:a16="http://schemas.microsoft.com/office/drawing/2014/main" id="{7EE60759-6262-435C-912C-0B85300F1268}"/>
              </a:ext>
            </a:extLst>
          </p:cNvPr>
          <p:cNvSpPr/>
          <p:nvPr/>
        </p:nvSpPr>
        <p:spPr>
          <a:xfrm>
            <a:off x="8185857" y="2498154"/>
            <a:ext cx="1280401" cy="24432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E448D29-3662-4F1D-A2C6-D5E7378C65F2}"/>
              </a:ext>
            </a:extLst>
          </p:cNvPr>
          <p:cNvSpPr/>
          <p:nvPr/>
        </p:nvSpPr>
        <p:spPr>
          <a:xfrm>
            <a:off x="10475017" y="3182779"/>
            <a:ext cx="1531188" cy="246221"/>
          </a:xfrm>
          <a:prstGeom prst="rect">
            <a:avLst/>
          </a:prstGeom>
        </p:spPr>
        <p:txBody>
          <a:bodyPr wrap="none">
            <a:spAutoFit/>
          </a:bodyPr>
          <a:lstStyle/>
          <a:p>
            <a:r>
              <a:rPr lang="en-US" sz="1000" b="1" dirty="0">
                <a:solidFill>
                  <a:srgbClr val="FF0000"/>
                </a:solidFill>
              </a:rPr>
              <a:t>580 Linking Entry Note</a:t>
            </a:r>
          </a:p>
        </p:txBody>
      </p:sp>
      <p:sp>
        <p:nvSpPr>
          <p:cNvPr id="17" name="Rectangle 16">
            <a:extLst>
              <a:ext uri="{FF2B5EF4-FFF2-40B4-BE49-F238E27FC236}">
                <a16:creationId xmlns:a16="http://schemas.microsoft.com/office/drawing/2014/main" id="{53385703-31A7-486B-8FF2-570DBCA94D0F}"/>
              </a:ext>
            </a:extLst>
          </p:cNvPr>
          <p:cNvSpPr/>
          <p:nvPr/>
        </p:nvSpPr>
        <p:spPr>
          <a:xfrm>
            <a:off x="10542624" y="3201615"/>
            <a:ext cx="1381898" cy="24432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86F254B-F1B8-4675-8782-30D20B68C4B1}"/>
              </a:ext>
            </a:extLst>
          </p:cNvPr>
          <p:cNvSpPr/>
          <p:nvPr/>
        </p:nvSpPr>
        <p:spPr>
          <a:xfrm>
            <a:off x="8531845" y="3421085"/>
            <a:ext cx="3196734" cy="246221"/>
          </a:xfrm>
          <a:prstGeom prst="rect">
            <a:avLst/>
          </a:prstGeom>
        </p:spPr>
        <p:txBody>
          <a:bodyPr wrap="square">
            <a:spAutoFit/>
          </a:bodyPr>
          <a:lstStyle/>
          <a:p>
            <a:r>
              <a:rPr lang="en-US" sz="1000" b="1" dirty="0">
                <a:solidFill>
                  <a:srgbClr val="FF0000"/>
                </a:solidFill>
              </a:rPr>
              <a:t>561 Ownership and Custodial History Note</a:t>
            </a:r>
          </a:p>
        </p:txBody>
      </p:sp>
      <p:sp>
        <p:nvSpPr>
          <p:cNvPr id="19" name="Rectangle 18">
            <a:extLst>
              <a:ext uri="{FF2B5EF4-FFF2-40B4-BE49-F238E27FC236}">
                <a16:creationId xmlns:a16="http://schemas.microsoft.com/office/drawing/2014/main" id="{EC20C8AD-A588-44AB-83C0-1B30CD25B258}"/>
              </a:ext>
            </a:extLst>
          </p:cNvPr>
          <p:cNvSpPr/>
          <p:nvPr/>
        </p:nvSpPr>
        <p:spPr>
          <a:xfrm>
            <a:off x="8615819" y="3460346"/>
            <a:ext cx="2599577" cy="24432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56A30F3-775D-430C-A1C5-08C38F38F7A1}"/>
              </a:ext>
            </a:extLst>
          </p:cNvPr>
          <p:cNvSpPr/>
          <p:nvPr/>
        </p:nvSpPr>
        <p:spPr>
          <a:xfrm>
            <a:off x="4063724" y="3539954"/>
            <a:ext cx="1399742" cy="246221"/>
          </a:xfrm>
          <a:prstGeom prst="rect">
            <a:avLst/>
          </a:prstGeom>
        </p:spPr>
        <p:txBody>
          <a:bodyPr wrap="none">
            <a:spAutoFit/>
          </a:bodyPr>
          <a:lstStyle/>
          <a:p>
            <a:r>
              <a:rPr lang="en-US" sz="1000" b="1" dirty="0">
                <a:solidFill>
                  <a:srgbClr val="FF0000"/>
                </a:solidFill>
              </a:rPr>
              <a:t>546 Language Note</a:t>
            </a:r>
          </a:p>
        </p:txBody>
      </p:sp>
      <p:sp>
        <p:nvSpPr>
          <p:cNvPr id="21" name="Rectangle 20">
            <a:extLst>
              <a:ext uri="{FF2B5EF4-FFF2-40B4-BE49-F238E27FC236}">
                <a16:creationId xmlns:a16="http://schemas.microsoft.com/office/drawing/2014/main" id="{E239841F-1830-4686-BD9C-ED93ED6033E2}"/>
              </a:ext>
            </a:extLst>
          </p:cNvPr>
          <p:cNvSpPr/>
          <p:nvPr/>
        </p:nvSpPr>
        <p:spPr>
          <a:xfrm>
            <a:off x="4100151" y="3539954"/>
            <a:ext cx="1280401" cy="24432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CFF96B8-96D2-4374-96C6-BF750C93EB0F}"/>
              </a:ext>
            </a:extLst>
          </p:cNvPr>
          <p:cNvSpPr/>
          <p:nvPr/>
        </p:nvSpPr>
        <p:spPr>
          <a:xfrm rot="5400000">
            <a:off x="1463756" y="4621504"/>
            <a:ext cx="2250911" cy="48753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94800B3-64B8-4AC3-9149-E8BD06FED029}"/>
              </a:ext>
            </a:extLst>
          </p:cNvPr>
          <p:cNvSpPr/>
          <p:nvPr/>
        </p:nvSpPr>
        <p:spPr>
          <a:xfrm>
            <a:off x="3459951" y="4061976"/>
            <a:ext cx="603774" cy="24432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402103D-FC85-4943-8000-03D33D939041}"/>
              </a:ext>
            </a:extLst>
          </p:cNvPr>
          <p:cNvSpPr/>
          <p:nvPr/>
        </p:nvSpPr>
        <p:spPr>
          <a:xfrm>
            <a:off x="3459951" y="5744505"/>
            <a:ext cx="766816" cy="24622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B398AC0-4EC3-4E2E-86FC-CCC074B3F6E2}"/>
              </a:ext>
            </a:extLst>
          </p:cNvPr>
          <p:cNvSpPr/>
          <p:nvPr/>
        </p:nvSpPr>
        <p:spPr>
          <a:xfrm>
            <a:off x="6586412" y="4838973"/>
            <a:ext cx="5487400" cy="246221"/>
          </a:xfrm>
          <a:prstGeom prst="rect">
            <a:avLst/>
          </a:prstGeom>
        </p:spPr>
        <p:txBody>
          <a:bodyPr wrap="none">
            <a:spAutoFit/>
          </a:bodyPr>
          <a:lstStyle/>
          <a:p>
            <a:r>
              <a:rPr lang="en-US" sz="1000" b="1" dirty="0">
                <a:solidFill>
                  <a:srgbClr val="FF0000"/>
                </a:solidFill>
              </a:rPr>
              <a:t>Incipit, colophon, folios, condition of the copy…etc. goes to the general note field 500</a:t>
            </a:r>
          </a:p>
        </p:txBody>
      </p:sp>
      <p:sp>
        <p:nvSpPr>
          <p:cNvPr id="25" name="Rectangle 24">
            <a:extLst>
              <a:ext uri="{FF2B5EF4-FFF2-40B4-BE49-F238E27FC236}">
                <a16:creationId xmlns:a16="http://schemas.microsoft.com/office/drawing/2014/main" id="{929FD73B-3B2B-493F-8B6E-E3E28971205D}"/>
              </a:ext>
            </a:extLst>
          </p:cNvPr>
          <p:cNvSpPr/>
          <p:nvPr/>
        </p:nvSpPr>
        <p:spPr>
          <a:xfrm>
            <a:off x="6584636" y="4813218"/>
            <a:ext cx="5421569" cy="26406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337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box(in)">
                                      <p:cBhvr>
                                        <p:cTn id="59" dur="20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ox(in)">
                                      <p:cBhvr>
                                        <p:cTn id="64" dur="20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5" grpId="0" animBg="1"/>
      <p:bldP spid="17" grpId="0" animBg="1"/>
      <p:bldP spid="19" grpId="0" animBg="1"/>
      <p:bldP spid="21" grpId="0" animBg="1"/>
      <p:bldP spid="22" grpId="0" animBg="1"/>
      <p:bldP spid="23" grpId="0" animBg="1"/>
      <p:bldP spid="24" grpId="0" animBg="1"/>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CFE7546-E60B-4A78-9748-3EC56A890D35}"/>
              </a:ext>
            </a:extLst>
          </p:cNvPr>
          <p:cNvSpPr>
            <a:spLocks noGrp="1"/>
          </p:cNvSpPr>
          <p:nvPr>
            <p:ph type="ftr" sz="quarter" idx="11"/>
          </p:nvPr>
        </p:nvSpPr>
        <p:spPr/>
        <p:txBody>
          <a:bodyPr/>
          <a:lstStyle/>
          <a:p>
            <a:r>
              <a:rPr lang="en-US"/>
              <a:t>MELCom 2018</a:t>
            </a:r>
          </a:p>
        </p:txBody>
      </p:sp>
      <p:sp>
        <p:nvSpPr>
          <p:cNvPr id="3" name="Slide Number Placeholder 2">
            <a:extLst>
              <a:ext uri="{FF2B5EF4-FFF2-40B4-BE49-F238E27FC236}">
                <a16:creationId xmlns:a16="http://schemas.microsoft.com/office/drawing/2014/main" id="{2F6791EB-87D4-4E89-9CE7-1B8FD28E5E93}"/>
              </a:ext>
            </a:extLst>
          </p:cNvPr>
          <p:cNvSpPr>
            <a:spLocks noGrp="1"/>
          </p:cNvSpPr>
          <p:nvPr>
            <p:ph type="sldNum" sz="quarter" idx="12"/>
          </p:nvPr>
        </p:nvSpPr>
        <p:spPr/>
        <p:txBody>
          <a:bodyPr/>
          <a:lstStyle/>
          <a:p>
            <a:fld id="{31890925-CC74-4507-B910-621DBC4ED881}" type="slidenum">
              <a:rPr lang="en-US" smtClean="0"/>
              <a:t>35</a:t>
            </a:fld>
            <a:endParaRPr lang="en-US"/>
          </a:p>
        </p:txBody>
      </p:sp>
      <p:sp>
        <p:nvSpPr>
          <p:cNvPr id="5" name="TextBox 4">
            <a:extLst>
              <a:ext uri="{FF2B5EF4-FFF2-40B4-BE49-F238E27FC236}">
                <a16:creationId xmlns:a16="http://schemas.microsoft.com/office/drawing/2014/main" id="{5A76C8C3-7838-485D-AF30-E61A8B07637A}"/>
              </a:ext>
            </a:extLst>
          </p:cNvPr>
          <p:cNvSpPr txBox="1"/>
          <p:nvPr/>
        </p:nvSpPr>
        <p:spPr>
          <a:xfrm>
            <a:off x="756814" y="1282123"/>
            <a:ext cx="471229" cy="707886"/>
          </a:xfrm>
          <a:prstGeom prst="rect">
            <a:avLst/>
          </a:prstGeom>
          <a:noFill/>
        </p:spPr>
        <p:txBody>
          <a:bodyPr wrap="square" rtlCol="0">
            <a:spAutoFit/>
          </a:bodyPr>
          <a:lstStyle/>
          <a:p>
            <a:r>
              <a:rPr lang="en-US" sz="4000" dirty="0">
                <a:solidFill>
                  <a:srgbClr val="FF0000"/>
                </a:solidFill>
              </a:rPr>
              <a:t>2</a:t>
            </a:r>
          </a:p>
        </p:txBody>
      </p:sp>
      <p:sp>
        <p:nvSpPr>
          <p:cNvPr id="6" name="TextBox 5">
            <a:extLst>
              <a:ext uri="{FF2B5EF4-FFF2-40B4-BE49-F238E27FC236}">
                <a16:creationId xmlns:a16="http://schemas.microsoft.com/office/drawing/2014/main" id="{9DDC2E46-AEE8-410B-BD71-38145F128E7F}"/>
              </a:ext>
            </a:extLst>
          </p:cNvPr>
          <p:cNvSpPr txBox="1"/>
          <p:nvPr/>
        </p:nvSpPr>
        <p:spPr>
          <a:xfrm>
            <a:off x="1228043" y="260526"/>
            <a:ext cx="3769567" cy="461665"/>
          </a:xfrm>
          <a:prstGeom prst="rect">
            <a:avLst/>
          </a:prstGeom>
          <a:noFill/>
        </p:spPr>
        <p:txBody>
          <a:bodyPr wrap="square" rtlCol="0">
            <a:spAutoFit/>
          </a:bodyPr>
          <a:lstStyle/>
          <a:p>
            <a:r>
              <a:rPr lang="en-US" sz="2400" dirty="0">
                <a:solidFill>
                  <a:srgbClr val="FF0000"/>
                </a:solidFill>
              </a:rPr>
              <a:t>Example 2: RDA Display</a:t>
            </a:r>
          </a:p>
        </p:txBody>
      </p:sp>
      <p:pic>
        <p:nvPicPr>
          <p:cNvPr id="7" name="Picture 6">
            <a:extLst>
              <a:ext uri="{FF2B5EF4-FFF2-40B4-BE49-F238E27FC236}">
                <a16:creationId xmlns:a16="http://schemas.microsoft.com/office/drawing/2014/main" id="{2793FBAF-15F6-4C6F-B410-0133C16C2A12}"/>
              </a:ext>
            </a:extLst>
          </p:cNvPr>
          <p:cNvPicPr>
            <a:picLocks noChangeAspect="1"/>
          </p:cNvPicPr>
          <p:nvPr/>
        </p:nvPicPr>
        <p:blipFill rotWithShape="1">
          <a:blip r:embed="rId2"/>
          <a:srcRect t="26258" r="1342" b="6803"/>
          <a:stretch/>
        </p:blipFill>
        <p:spPr>
          <a:xfrm>
            <a:off x="1228043" y="1133669"/>
            <a:ext cx="10825586" cy="4590661"/>
          </a:xfrm>
          <a:prstGeom prst="rect">
            <a:avLst/>
          </a:prstGeom>
        </p:spPr>
      </p:pic>
      <p:sp>
        <p:nvSpPr>
          <p:cNvPr id="8" name="Rectangle 7">
            <a:extLst>
              <a:ext uri="{FF2B5EF4-FFF2-40B4-BE49-F238E27FC236}">
                <a16:creationId xmlns:a16="http://schemas.microsoft.com/office/drawing/2014/main" id="{E50BD76A-BEF2-433A-8017-2277564BD3FD}"/>
              </a:ext>
            </a:extLst>
          </p:cNvPr>
          <p:cNvSpPr/>
          <p:nvPr/>
        </p:nvSpPr>
        <p:spPr>
          <a:xfrm>
            <a:off x="7765587" y="1866898"/>
            <a:ext cx="3307316" cy="246221"/>
          </a:xfrm>
          <a:prstGeom prst="rect">
            <a:avLst/>
          </a:prstGeom>
        </p:spPr>
        <p:txBody>
          <a:bodyPr wrap="none">
            <a:spAutoFit/>
          </a:bodyPr>
          <a:lstStyle/>
          <a:p>
            <a:r>
              <a:rPr lang="en-US" sz="1000" b="1" dirty="0">
                <a:solidFill>
                  <a:srgbClr val="FF0000"/>
                </a:solidFill>
              </a:rPr>
              <a:t>524 Preferred Citation of Described Materials Note</a:t>
            </a:r>
          </a:p>
        </p:txBody>
      </p:sp>
      <p:sp>
        <p:nvSpPr>
          <p:cNvPr id="9" name="Rectangle 8">
            <a:extLst>
              <a:ext uri="{FF2B5EF4-FFF2-40B4-BE49-F238E27FC236}">
                <a16:creationId xmlns:a16="http://schemas.microsoft.com/office/drawing/2014/main" id="{272E0DC0-7D6E-45E6-9EDC-4EB029291CD6}"/>
              </a:ext>
            </a:extLst>
          </p:cNvPr>
          <p:cNvSpPr/>
          <p:nvPr/>
        </p:nvSpPr>
        <p:spPr>
          <a:xfrm>
            <a:off x="7762885" y="1874917"/>
            <a:ext cx="3187405" cy="24432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1F031AA-498B-408A-A3E3-1C1FABB7A5C8}"/>
              </a:ext>
            </a:extLst>
          </p:cNvPr>
          <p:cNvSpPr/>
          <p:nvPr/>
        </p:nvSpPr>
        <p:spPr>
          <a:xfrm rot="5400000">
            <a:off x="2191781" y="1175942"/>
            <a:ext cx="533606" cy="48753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6D5A38-FFB6-46ED-AC48-0A070B3F243F}"/>
              </a:ext>
            </a:extLst>
          </p:cNvPr>
          <p:cNvSpPr/>
          <p:nvPr/>
        </p:nvSpPr>
        <p:spPr>
          <a:xfrm>
            <a:off x="11504645" y="3716743"/>
            <a:ext cx="438539" cy="21144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06A165-8F37-494F-8CB1-16C51DCBECAC}"/>
              </a:ext>
            </a:extLst>
          </p:cNvPr>
          <p:cNvSpPr/>
          <p:nvPr/>
        </p:nvSpPr>
        <p:spPr>
          <a:xfrm>
            <a:off x="11377323" y="4492397"/>
            <a:ext cx="438539" cy="24432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4E6F6A4-0C1B-4C54-8B73-0C71FDB2105E}"/>
              </a:ext>
            </a:extLst>
          </p:cNvPr>
          <p:cNvSpPr/>
          <p:nvPr/>
        </p:nvSpPr>
        <p:spPr>
          <a:xfrm>
            <a:off x="7110986" y="4083655"/>
            <a:ext cx="3942105" cy="246221"/>
          </a:xfrm>
          <a:prstGeom prst="rect">
            <a:avLst/>
          </a:prstGeom>
        </p:spPr>
        <p:txBody>
          <a:bodyPr wrap="none">
            <a:spAutoFit/>
          </a:bodyPr>
          <a:lstStyle/>
          <a:p>
            <a:pPr lvl="0"/>
            <a:r>
              <a:rPr lang="en-US" sz="1000" b="1" dirty="0">
                <a:solidFill>
                  <a:srgbClr val="FF0000"/>
                </a:solidFill>
              </a:rPr>
              <a:t>Incipit: </a:t>
            </a:r>
            <a:r>
              <a:rPr lang="ar-AE" sz="1000" b="1" dirty="0">
                <a:solidFill>
                  <a:srgbClr val="FF0000"/>
                </a:solidFill>
              </a:rPr>
              <a:t>أول النسخة، فاتحة النسخة، بداية النسخة، صدر النسخة</a:t>
            </a:r>
            <a:endParaRPr lang="en-US" sz="1000" b="1" dirty="0">
              <a:solidFill>
                <a:srgbClr val="FF0000"/>
              </a:solidFill>
            </a:endParaRPr>
          </a:p>
        </p:txBody>
      </p:sp>
      <p:sp>
        <p:nvSpPr>
          <p:cNvPr id="13" name="Rectangle 12">
            <a:extLst>
              <a:ext uri="{FF2B5EF4-FFF2-40B4-BE49-F238E27FC236}">
                <a16:creationId xmlns:a16="http://schemas.microsoft.com/office/drawing/2014/main" id="{42314AF5-EF9E-4282-B684-A41CB5301E71}"/>
              </a:ext>
            </a:extLst>
          </p:cNvPr>
          <p:cNvSpPr/>
          <p:nvPr/>
        </p:nvSpPr>
        <p:spPr>
          <a:xfrm>
            <a:off x="7130798" y="4780881"/>
            <a:ext cx="2191626" cy="246221"/>
          </a:xfrm>
          <a:prstGeom prst="rect">
            <a:avLst/>
          </a:prstGeom>
        </p:spPr>
        <p:txBody>
          <a:bodyPr wrap="none">
            <a:spAutoFit/>
          </a:bodyPr>
          <a:lstStyle/>
          <a:p>
            <a:pPr lvl="0"/>
            <a:r>
              <a:rPr lang="en-US" sz="1000" b="1" dirty="0">
                <a:solidFill>
                  <a:srgbClr val="FF0000"/>
                </a:solidFill>
              </a:rPr>
              <a:t>colophon: </a:t>
            </a:r>
            <a:r>
              <a:rPr lang="ar-AE" sz="1000" b="1" dirty="0">
                <a:solidFill>
                  <a:srgbClr val="FF0000"/>
                </a:solidFill>
              </a:rPr>
              <a:t>حرد المتن، قيد الختام</a:t>
            </a:r>
            <a:endParaRPr lang="en-US" sz="1000" b="1" dirty="0">
              <a:solidFill>
                <a:srgbClr val="FF0000"/>
              </a:solidFill>
            </a:endParaRPr>
          </a:p>
        </p:txBody>
      </p:sp>
      <p:sp>
        <p:nvSpPr>
          <p:cNvPr id="14" name="Rectangle 13">
            <a:extLst>
              <a:ext uri="{FF2B5EF4-FFF2-40B4-BE49-F238E27FC236}">
                <a16:creationId xmlns:a16="http://schemas.microsoft.com/office/drawing/2014/main" id="{AE30B42C-9AB3-4DB6-8CA2-386AA0699140}"/>
              </a:ext>
            </a:extLst>
          </p:cNvPr>
          <p:cNvSpPr/>
          <p:nvPr/>
        </p:nvSpPr>
        <p:spPr>
          <a:xfrm>
            <a:off x="7021806" y="4089775"/>
            <a:ext cx="4051097" cy="24010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6D74757-D254-4A3D-8B0A-68A063454C78}"/>
              </a:ext>
            </a:extLst>
          </p:cNvPr>
          <p:cNvSpPr/>
          <p:nvPr/>
        </p:nvSpPr>
        <p:spPr>
          <a:xfrm>
            <a:off x="7021807" y="4780881"/>
            <a:ext cx="2185256" cy="29446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783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F72B195-650F-436B-8F44-D564B5891168}"/>
              </a:ext>
            </a:extLst>
          </p:cNvPr>
          <p:cNvSpPr>
            <a:spLocks noGrp="1"/>
          </p:cNvSpPr>
          <p:nvPr>
            <p:ph type="ftr" sz="quarter" idx="11"/>
          </p:nvPr>
        </p:nvSpPr>
        <p:spPr/>
        <p:txBody>
          <a:bodyPr/>
          <a:lstStyle/>
          <a:p>
            <a:r>
              <a:rPr lang="en-US"/>
              <a:t>MELCom 2018</a:t>
            </a:r>
          </a:p>
        </p:txBody>
      </p:sp>
      <p:sp>
        <p:nvSpPr>
          <p:cNvPr id="3" name="Slide Number Placeholder 2">
            <a:extLst>
              <a:ext uri="{FF2B5EF4-FFF2-40B4-BE49-F238E27FC236}">
                <a16:creationId xmlns:a16="http://schemas.microsoft.com/office/drawing/2014/main" id="{5041B153-0330-401D-B449-08023601C367}"/>
              </a:ext>
            </a:extLst>
          </p:cNvPr>
          <p:cNvSpPr>
            <a:spLocks noGrp="1"/>
          </p:cNvSpPr>
          <p:nvPr>
            <p:ph type="sldNum" sz="quarter" idx="12"/>
          </p:nvPr>
        </p:nvSpPr>
        <p:spPr/>
        <p:txBody>
          <a:bodyPr/>
          <a:lstStyle/>
          <a:p>
            <a:fld id="{31890925-CC74-4507-B910-621DBC4ED881}" type="slidenum">
              <a:rPr lang="en-US" smtClean="0"/>
              <a:t>36</a:t>
            </a:fld>
            <a:endParaRPr lang="en-US"/>
          </a:p>
        </p:txBody>
      </p:sp>
      <p:pic>
        <p:nvPicPr>
          <p:cNvPr id="4" name="Picture 3">
            <a:extLst>
              <a:ext uri="{FF2B5EF4-FFF2-40B4-BE49-F238E27FC236}">
                <a16:creationId xmlns:a16="http://schemas.microsoft.com/office/drawing/2014/main" id="{EFB34E14-5EBE-4587-A3D6-5748A58C5F7D}"/>
              </a:ext>
            </a:extLst>
          </p:cNvPr>
          <p:cNvPicPr>
            <a:picLocks noChangeAspect="1"/>
          </p:cNvPicPr>
          <p:nvPr/>
        </p:nvPicPr>
        <p:blipFill rotWithShape="1">
          <a:blip r:embed="rId2"/>
          <a:srcRect l="12738" t="19285" r="24581" b="4023"/>
          <a:stretch/>
        </p:blipFill>
        <p:spPr>
          <a:xfrm>
            <a:off x="2377542" y="829914"/>
            <a:ext cx="7735493" cy="5915378"/>
          </a:xfrm>
          <a:prstGeom prst="rect">
            <a:avLst/>
          </a:prstGeom>
          <a:ln>
            <a:solidFill>
              <a:schemeClr val="accent2"/>
            </a:solidFill>
          </a:ln>
        </p:spPr>
      </p:pic>
      <p:sp>
        <p:nvSpPr>
          <p:cNvPr id="8" name="TextBox 7">
            <a:extLst>
              <a:ext uri="{FF2B5EF4-FFF2-40B4-BE49-F238E27FC236}">
                <a16:creationId xmlns:a16="http://schemas.microsoft.com/office/drawing/2014/main" id="{5362DD71-4DE5-4ED8-9934-80E66C3E2355}"/>
              </a:ext>
            </a:extLst>
          </p:cNvPr>
          <p:cNvSpPr txBox="1"/>
          <p:nvPr/>
        </p:nvSpPr>
        <p:spPr>
          <a:xfrm>
            <a:off x="1810137" y="778412"/>
            <a:ext cx="471229" cy="707886"/>
          </a:xfrm>
          <a:prstGeom prst="rect">
            <a:avLst/>
          </a:prstGeom>
          <a:noFill/>
        </p:spPr>
        <p:txBody>
          <a:bodyPr wrap="square" rtlCol="0">
            <a:spAutoFit/>
          </a:bodyPr>
          <a:lstStyle/>
          <a:p>
            <a:r>
              <a:rPr lang="en-US" sz="4000" dirty="0">
                <a:solidFill>
                  <a:srgbClr val="FF0000"/>
                </a:solidFill>
              </a:rPr>
              <a:t>1</a:t>
            </a:r>
          </a:p>
        </p:txBody>
      </p:sp>
      <p:sp>
        <p:nvSpPr>
          <p:cNvPr id="10" name="TextBox 9">
            <a:extLst>
              <a:ext uri="{FF2B5EF4-FFF2-40B4-BE49-F238E27FC236}">
                <a16:creationId xmlns:a16="http://schemas.microsoft.com/office/drawing/2014/main" id="{7DB4F4CF-9202-49C1-B5F7-3106D35CBD9B}"/>
              </a:ext>
            </a:extLst>
          </p:cNvPr>
          <p:cNvSpPr txBox="1"/>
          <p:nvPr/>
        </p:nvSpPr>
        <p:spPr>
          <a:xfrm>
            <a:off x="2045751" y="148315"/>
            <a:ext cx="4851918" cy="461665"/>
          </a:xfrm>
          <a:prstGeom prst="rect">
            <a:avLst/>
          </a:prstGeom>
          <a:noFill/>
        </p:spPr>
        <p:txBody>
          <a:bodyPr wrap="square" rtlCol="0">
            <a:spAutoFit/>
          </a:bodyPr>
          <a:lstStyle/>
          <a:p>
            <a:r>
              <a:rPr lang="en-US" sz="2400" dirty="0">
                <a:solidFill>
                  <a:srgbClr val="FF0000"/>
                </a:solidFill>
              </a:rPr>
              <a:t>Example 2: OPAC Display</a:t>
            </a:r>
          </a:p>
        </p:txBody>
      </p:sp>
    </p:spTree>
    <p:extLst>
      <p:ext uri="{BB962C8B-B14F-4D97-AF65-F5344CB8AC3E}">
        <p14:creationId xmlns:p14="http://schemas.microsoft.com/office/powerpoint/2010/main" val="2003383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B915D2E-A9E9-457F-AA35-6EBF23CBB3D5}"/>
              </a:ext>
            </a:extLst>
          </p:cNvPr>
          <p:cNvSpPr>
            <a:spLocks noGrp="1"/>
          </p:cNvSpPr>
          <p:nvPr>
            <p:ph type="ftr" sz="quarter" idx="11"/>
          </p:nvPr>
        </p:nvSpPr>
        <p:spPr/>
        <p:txBody>
          <a:bodyPr/>
          <a:lstStyle/>
          <a:p>
            <a:r>
              <a:rPr lang="en-US"/>
              <a:t>MELCom 2018</a:t>
            </a:r>
          </a:p>
        </p:txBody>
      </p:sp>
      <p:sp>
        <p:nvSpPr>
          <p:cNvPr id="3" name="Slide Number Placeholder 2">
            <a:extLst>
              <a:ext uri="{FF2B5EF4-FFF2-40B4-BE49-F238E27FC236}">
                <a16:creationId xmlns:a16="http://schemas.microsoft.com/office/drawing/2014/main" id="{BDF48958-0D0B-49DD-A258-BADE1F2664A7}"/>
              </a:ext>
            </a:extLst>
          </p:cNvPr>
          <p:cNvSpPr>
            <a:spLocks noGrp="1"/>
          </p:cNvSpPr>
          <p:nvPr>
            <p:ph type="sldNum" sz="quarter" idx="12"/>
          </p:nvPr>
        </p:nvSpPr>
        <p:spPr/>
        <p:txBody>
          <a:bodyPr/>
          <a:lstStyle/>
          <a:p>
            <a:fld id="{31890925-CC74-4507-B910-621DBC4ED881}" type="slidenum">
              <a:rPr lang="en-US" smtClean="0"/>
              <a:t>37</a:t>
            </a:fld>
            <a:endParaRPr lang="en-US"/>
          </a:p>
        </p:txBody>
      </p:sp>
      <p:pic>
        <p:nvPicPr>
          <p:cNvPr id="4" name="Picture 3">
            <a:extLst>
              <a:ext uri="{FF2B5EF4-FFF2-40B4-BE49-F238E27FC236}">
                <a16:creationId xmlns:a16="http://schemas.microsoft.com/office/drawing/2014/main" id="{651CCEA1-2A2C-4778-B6C5-936DDE22FD1B}"/>
              </a:ext>
            </a:extLst>
          </p:cNvPr>
          <p:cNvPicPr>
            <a:picLocks noChangeAspect="1"/>
          </p:cNvPicPr>
          <p:nvPr/>
        </p:nvPicPr>
        <p:blipFill rotWithShape="1">
          <a:blip r:embed="rId2"/>
          <a:srcRect l="14073" t="9656" r="25286" b="22243"/>
          <a:stretch/>
        </p:blipFill>
        <p:spPr>
          <a:xfrm>
            <a:off x="2337482" y="1115385"/>
            <a:ext cx="8020756" cy="56296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3DC90210-E116-4158-AC50-F597BC440FA7}"/>
              </a:ext>
            </a:extLst>
          </p:cNvPr>
          <p:cNvSpPr txBox="1"/>
          <p:nvPr/>
        </p:nvSpPr>
        <p:spPr>
          <a:xfrm>
            <a:off x="1701889" y="975586"/>
            <a:ext cx="471229" cy="707886"/>
          </a:xfrm>
          <a:prstGeom prst="rect">
            <a:avLst/>
          </a:prstGeom>
          <a:noFill/>
        </p:spPr>
        <p:txBody>
          <a:bodyPr wrap="square" rtlCol="0">
            <a:spAutoFit/>
          </a:bodyPr>
          <a:lstStyle/>
          <a:p>
            <a:r>
              <a:rPr lang="en-US" sz="4000" dirty="0">
                <a:solidFill>
                  <a:srgbClr val="FF0000"/>
                </a:solidFill>
              </a:rPr>
              <a:t>2</a:t>
            </a:r>
          </a:p>
        </p:txBody>
      </p:sp>
      <p:sp>
        <p:nvSpPr>
          <p:cNvPr id="7" name="TextBox 6">
            <a:extLst>
              <a:ext uri="{FF2B5EF4-FFF2-40B4-BE49-F238E27FC236}">
                <a16:creationId xmlns:a16="http://schemas.microsoft.com/office/drawing/2014/main" id="{BB619BB7-45BF-4ED1-A691-4A611B2DF8F1}"/>
              </a:ext>
            </a:extLst>
          </p:cNvPr>
          <p:cNvSpPr txBox="1"/>
          <p:nvPr/>
        </p:nvSpPr>
        <p:spPr>
          <a:xfrm>
            <a:off x="1567543" y="368249"/>
            <a:ext cx="4851918" cy="461665"/>
          </a:xfrm>
          <a:prstGeom prst="rect">
            <a:avLst/>
          </a:prstGeom>
          <a:noFill/>
        </p:spPr>
        <p:txBody>
          <a:bodyPr wrap="square" rtlCol="0">
            <a:spAutoFit/>
          </a:bodyPr>
          <a:lstStyle/>
          <a:p>
            <a:r>
              <a:rPr lang="en-US" sz="2400" dirty="0">
                <a:solidFill>
                  <a:srgbClr val="FF0000"/>
                </a:solidFill>
              </a:rPr>
              <a:t>Example 2: OPAC Display</a:t>
            </a:r>
          </a:p>
        </p:txBody>
      </p:sp>
    </p:spTree>
    <p:extLst>
      <p:ext uri="{BB962C8B-B14F-4D97-AF65-F5344CB8AC3E}">
        <p14:creationId xmlns:p14="http://schemas.microsoft.com/office/powerpoint/2010/main" val="2761468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4052F5-38E4-47CE-81F7-E9C7343C3374}"/>
              </a:ext>
            </a:extLst>
          </p:cNvPr>
          <p:cNvSpPr/>
          <p:nvPr/>
        </p:nvSpPr>
        <p:spPr>
          <a:xfrm>
            <a:off x="2589212" y="1751997"/>
            <a:ext cx="8612188" cy="3046988"/>
          </a:xfrm>
          <a:prstGeom prst="rect">
            <a:avLst/>
          </a:prstGeom>
        </p:spPr>
        <p:txBody>
          <a:bodyPr wrap="square">
            <a:spAutoFit/>
          </a:bodyPr>
          <a:lstStyle/>
          <a:p>
            <a:r>
              <a:rPr lang="en-US" sz="2400" dirty="0">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Although RDA is designed for describing all types of resources; to be more flexible in an international setting; to make it easier for library data to interact with other bibliographic data and </a:t>
            </a:r>
            <a:r>
              <a:rPr lang="en-US" altLang="en-US" sz="2400" dirty="0">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designed for the web environment, still i</a:t>
            </a:r>
            <a:r>
              <a:rPr lang="en-US" sz="2400" dirty="0">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t is not </a:t>
            </a:r>
            <a:r>
              <a:rPr lang="en-US" altLang="en-US" sz="2400" dirty="0">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fully implemented </a:t>
            </a:r>
            <a:r>
              <a:rPr lang="en-US" sz="24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in the Arab region and </a:t>
            </a:r>
            <a:r>
              <a:rPr lang="en-US" sz="2400" dirty="0">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l</a:t>
            </a:r>
            <a:r>
              <a:rPr lang="en-US" sz="24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ibrarians are looking forward to having an official RDA Arabic translation that would help them in providing worldwide access to the physical and artistic features of their Arabic and Islamic manuscripts.</a:t>
            </a:r>
            <a:endParaRPr lang="en-US" sz="2400" dirty="0">
              <a:effectLst>
                <a:outerShdw blurRad="38100" dist="38100" dir="2700000" algn="tl">
                  <a:srgbClr val="000000">
                    <a:alpha val="43137"/>
                  </a:srgbClr>
                </a:outerShdw>
              </a:effectLst>
            </a:endParaRPr>
          </a:p>
        </p:txBody>
      </p:sp>
      <p:sp>
        <p:nvSpPr>
          <p:cNvPr id="4" name="Footer Placeholder 3">
            <a:extLst>
              <a:ext uri="{FF2B5EF4-FFF2-40B4-BE49-F238E27FC236}">
                <a16:creationId xmlns:a16="http://schemas.microsoft.com/office/drawing/2014/main" id="{171201BA-0F4F-4E67-9F33-8BFF792C9802}"/>
              </a:ext>
            </a:extLst>
          </p:cNvPr>
          <p:cNvSpPr>
            <a:spLocks noGrp="1"/>
          </p:cNvSpPr>
          <p:nvPr>
            <p:ph type="ftr" sz="quarter" idx="11"/>
          </p:nvPr>
        </p:nvSpPr>
        <p:spPr/>
        <p:txBody>
          <a:bodyPr/>
          <a:lstStyle/>
          <a:p>
            <a:r>
              <a:rPr lang="en-US"/>
              <a:t>MELCom 2018</a:t>
            </a:r>
          </a:p>
        </p:txBody>
      </p:sp>
      <p:sp>
        <p:nvSpPr>
          <p:cNvPr id="5" name="Slide Number Placeholder 4">
            <a:extLst>
              <a:ext uri="{FF2B5EF4-FFF2-40B4-BE49-F238E27FC236}">
                <a16:creationId xmlns:a16="http://schemas.microsoft.com/office/drawing/2014/main" id="{CEAB84A7-1DAB-45FC-BB13-79A4D2B1DA02}"/>
              </a:ext>
            </a:extLst>
          </p:cNvPr>
          <p:cNvSpPr>
            <a:spLocks noGrp="1"/>
          </p:cNvSpPr>
          <p:nvPr>
            <p:ph type="sldNum" sz="quarter" idx="12"/>
          </p:nvPr>
        </p:nvSpPr>
        <p:spPr/>
        <p:txBody>
          <a:bodyPr/>
          <a:lstStyle/>
          <a:p>
            <a:fld id="{31890925-CC74-4507-B910-621DBC4ED881}" type="slidenum">
              <a:rPr lang="en-US" smtClean="0"/>
              <a:t>38</a:t>
            </a:fld>
            <a:endParaRPr lang="en-US"/>
          </a:p>
        </p:txBody>
      </p:sp>
      <p:sp>
        <p:nvSpPr>
          <p:cNvPr id="6" name="Rectangle 5">
            <a:extLst>
              <a:ext uri="{FF2B5EF4-FFF2-40B4-BE49-F238E27FC236}">
                <a16:creationId xmlns:a16="http://schemas.microsoft.com/office/drawing/2014/main" id="{4F1E4390-CDDA-4178-B92B-8A478F0502E3}"/>
              </a:ext>
            </a:extLst>
          </p:cNvPr>
          <p:cNvSpPr/>
          <p:nvPr/>
        </p:nvSpPr>
        <p:spPr>
          <a:xfrm>
            <a:off x="2589212" y="357067"/>
            <a:ext cx="5826939" cy="678327"/>
          </a:xfrm>
          <a:prstGeom prst="rect">
            <a:avLst/>
          </a:prstGeom>
        </p:spPr>
        <p:txBody>
          <a:bodyPr wrap="square">
            <a:spAutoFit/>
          </a:bodyPr>
          <a:lstStyle/>
          <a:p>
            <a:pPr>
              <a:lnSpc>
                <a:spcPct val="115000"/>
              </a:lnSpc>
              <a:spcAft>
                <a:spcPts val="1000"/>
              </a:spcAft>
            </a:pPr>
            <a:r>
              <a:rPr lang="en-US" sz="3600" dirty="0">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Conclusion</a:t>
            </a:r>
          </a:p>
        </p:txBody>
      </p:sp>
    </p:spTree>
    <p:extLst>
      <p:ext uri="{BB962C8B-B14F-4D97-AF65-F5344CB8AC3E}">
        <p14:creationId xmlns:p14="http://schemas.microsoft.com/office/powerpoint/2010/main" val="982739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524000"/>
            <a:ext cx="8183880" cy="4187952"/>
          </a:xfrm>
        </p:spPr>
        <p:txBody>
          <a:bodyPr>
            <a:normAutofit/>
          </a:bodyPr>
          <a:lstStyle/>
          <a:p>
            <a:pPr>
              <a:buFont typeface="Wingdings" panose="05000000000000000000" pitchFamily="2" charset="2"/>
              <a:buChar char="ü"/>
            </a:pPr>
            <a:r>
              <a:rPr lang="en-US" sz="2400" b="1" dirty="0"/>
              <a:t>RDA Toolkit</a:t>
            </a:r>
          </a:p>
          <a:p>
            <a:pPr marL="0" indent="0">
              <a:buNone/>
            </a:pPr>
            <a:r>
              <a:rPr lang="en-US" sz="2400" b="1" dirty="0"/>
              <a:t>	</a:t>
            </a:r>
            <a:r>
              <a:rPr lang="en-US" sz="2400" dirty="0">
                <a:solidFill>
                  <a:schemeClr val="tx2">
                    <a:tint val="100000"/>
                    <a:shade val="90000"/>
                    <a:satMod val="250000"/>
                    <a:alpha val="100000"/>
                  </a:schemeClr>
                </a:solidFill>
                <a:hlinkClick r:id="rId3"/>
              </a:rPr>
              <a:t>http://www.rdatoolkit.org/</a:t>
            </a:r>
            <a:r>
              <a:rPr lang="en-US" sz="2400" dirty="0">
                <a:solidFill>
                  <a:schemeClr val="tx2">
                    <a:tint val="100000"/>
                    <a:shade val="90000"/>
                    <a:satMod val="250000"/>
                    <a:alpha val="100000"/>
                  </a:schemeClr>
                </a:solidFill>
              </a:rPr>
              <a:t> </a:t>
            </a:r>
            <a:endParaRPr lang="en-US" sz="2400" b="1" dirty="0"/>
          </a:p>
          <a:p>
            <a:pPr>
              <a:buFont typeface="Wingdings" panose="05000000000000000000" pitchFamily="2" charset="2"/>
              <a:buChar char="ü"/>
            </a:pPr>
            <a:endParaRPr lang="en-US" sz="2400" b="1" dirty="0"/>
          </a:p>
          <a:p>
            <a:pPr>
              <a:buFont typeface="Wingdings" panose="05000000000000000000" pitchFamily="2" charset="2"/>
              <a:buChar char="ü"/>
            </a:pPr>
            <a:r>
              <a:rPr lang="en-US" sz="2400" b="1" dirty="0"/>
              <a:t>Maxwell, Robert L </a:t>
            </a:r>
            <a:r>
              <a:rPr lang="en-US" sz="2400" dirty="0"/>
              <a:t>(2013). </a:t>
            </a:r>
            <a:r>
              <a:rPr lang="en-US" sz="2400" i="1" dirty="0"/>
              <a:t>Maxwell's handbook for RDA: resource description and access : explaining and illustrating RDA: resource description and access using MARC21</a:t>
            </a:r>
            <a:r>
              <a:rPr lang="en-US" sz="2400" dirty="0"/>
              <a:t>. ALA Editions, an imprint of the American Library Association, Chicago.</a:t>
            </a:r>
          </a:p>
          <a:p>
            <a:pPr marL="0" indent="0">
              <a:buNone/>
            </a:pPr>
            <a:endParaRPr lang="en-US" sz="2400" dirty="0"/>
          </a:p>
          <a:p>
            <a:endParaRPr lang="en-US" dirty="0"/>
          </a:p>
        </p:txBody>
      </p:sp>
      <p:sp>
        <p:nvSpPr>
          <p:cNvPr id="5" name="Title 1"/>
          <p:cNvSpPr>
            <a:spLocks noGrp="1"/>
          </p:cNvSpPr>
          <p:nvPr>
            <p:ph type="title"/>
          </p:nvPr>
        </p:nvSpPr>
        <p:spPr>
          <a:xfrm>
            <a:off x="1905000" y="457200"/>
            <a:ext cx="8183880" cy="685800"/>
          </a:xfrm>
        </p:spPr>
        <p:txBody>
          <a:bodyPr/>
          <a:lstStyle/>
          <a:p>
            <a:pPr algn="ctr"/>
            <a:r>
              <a:rPr lang="en-US" b="1" dirty="0">
                <a:effectLst>
                  <a:outerShdw blurRad="38100" dist="38100" dir="2700000" algn="tl">
                    <a:srgbClr val="000000">
                      <a:alpha val="43137"/>
                    </a:srgbClr>
                  </a:outerShdw>
                </a:effectLst>
              </a:rPr>
              <a:t>RDA References</a:t>
            </a:r>
          </a:p>
        </p:txBody>
      </p:sp>
      <p:sp>
        <p:nvSpPr>
          <p:cNvPr id="4" name="Footer Placeholder 3">
            <a:extLst>
              <a:ext uri="{FF2B5EF4-FFF2-40B4-BE49-F238E27FC236}">
                <a16:creationId xmlns:a16="http://schemas.microsoft.com/office/drawing/2014/main" id="{AC0B2E50-31BC-40BB-9DCF-63E8E30E47BD}"/>
              </a:ext>
            </a:extLst>
          </p:cNvPr>
          <p:cNvSpPr>
            <a:spLocks noGrp="1"/>
          </p:cNvSpPr>
          <p:nvPr>
            <p:ph type="ftr" sz="quarter" idx="11"/>
          </p:nvPr>
        </p:nvSpPr>
        <p:spPr/>
        <p:txBody>
          <a:bodyPr/>
          <a:lstStyle/>
          <a:p>
            <a:r>
              <a:rPr lang="en-US"/>
              <a:t>MELCom 2018</a:t>
            </a:r>
          </a:p>
        </p:txBody>
      </p:sp>
      <p:sp>
        <p:nvSpPr>
          <p:cNvPr id="6" name="Slide Number Placeholder 5">
            <a:extLst>
              <a:ext uri="{FF2B5EF4-FFF2-40B4-BE49-F238E27FC236}">
                <a16:creationId xmlns:a16="http://schemas.microsoft.com/office/drawing/2014/main" id="{4E16B7F1-4F7B-468E-9CD8-183AAC04FD25}"/>
              </a:ext>
            </a:extLst>
          </p:cNvPr>
          <p:cNvSpPr>
            <a:spLocks noGrp="1"/>
          </p:cNvSpPr>
          <p:nvPr>
            <p:ph type="sldNum" sz="quarter" idx="12"/>
          </p:nvPr>
        </p:nvSpPr>
        <p:spPr/>
        <p:txBody>
          <a:bodyPr/>
          <a:lstStyle/>
          <a:p>
            <a:fld id="{31890925-CC74-4507-B910-621DBC4ED881}" type="slidenum">
              <a:rPr lang="en-US" smtClean="0"/>
              <a:t>39</a:t>
            </a:fld>
            <a:endParaRPr lang="en-US"/>
          </a:p>
        </p:txBody>
      </p:sp>
    </p:spTree>
    <p:extLst>
      <p:ext uri="{BB962C8B-B14F-4D97-AF65-F5344CB8AC3E}">
        <p14:creationId xmlns:p14="http://schemas.microsoft.com/office/powerpoint/2010/main" val="2030647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A23BCF-EEFA-4B9A-A309-E3211990EB30}"/>
              </a:ext>
            </a:extLst>
          </p:cNvPr>
          <p:cNvSpPr>
            <a:spLocks noGrp="1"/>
          </p:cNvSpPr>
          <p:nvPr>
            <p:ph type="ftr" sz="quarter" idx="11"/>
          </p:nvPr>
        </p:nvSpPr>
        <p:spPr/>
        <p:txBody>
          <a:bodyPr/>
          <a:lstStyle/>
          <a:p>
            <a:r>
              <a:rPr lang="en-US"/>
              <a:t>MELCom 2018</a:t>
            </a:r>
          </a:p>
        </p:txBody>
      </p:sp>
      <p:sp>
        <p:nvSpPr>
          <p:cNvPr id="3" name="Slide Number Placeholder 2">
            <a:extLst>
              <a:ext uri="{FF2B5EF4-FFF2-40B4-BE49-F238E27FC236}">
                <a16:creationId xmlns:a16="http://schemas.microsoft.com/office/drawing/2014/main" id="{C079D632-3AD0-446B-9DE4-CF8686EAE60E}"/>
              </a:ext>
            </a:extLst>
          </p:cNvPr>
          <p:cNvSpPr>
            <a:spLocks noGrp="1"/>
          </p:cNvSpPr>
          <p:nvPr>
            <p:ph type="sldNum" sz="quarter" idx="12"/>
          </p:nvPr>
        </p:nvSpPr>
        <p:spPr/>
        <p:txBody>
          <a:bodyPr/>
          <a:lstStyle/>
          <a:p>
            <a:fld id="{31890925-CC74-4507-B910-621DBC4ED881}" type="slidenum">
              <a:rPr lang="en-US" smtClean="0"/>
              <a:t>4</a:t>
            </a:fld>
            <a:endParaRPr lang="en-US"/>
          </a:p>
        </p:txBody>
      </p:sp>
      <p:sp>
        <p:nvSpPr>
          <p:cNvPr id="4" name="Rectangle 3">
            <a:extLst>
              <a:ext uri="{FF2B5EF4-FFF2-40B4-BE49-F238E27FC236}">
                <a16:creationId xmlns:a16="http://schemas.microsoft.com/office/drawing/2014/main" id="{06B225A6-8402-417D-9022-355371A06405}"/>
              </a:ext>
            </a:extLst>
          </p:cNvPr>
          <p:cNvSpPr/>
          <p:nvPr/>
        </p:nvSpPr>
        <p:spPr>
          <a:xfrm>
            <a:off x="1981083" y="2213237"/>
            <a:ext cx="9522355" cy="1366528"/>
          </a:xfrm>
          <a:prstGeom prst="rect">
            <a:avLst/>
          </a:prstGeom>
        </p:spPr>
        <p:txBody>
          <a:bodyPr wrap="square">
            <a:spAutoFit/>
          </a:bodyPr>
          <a:lstStyle/>
          <a:p>
            <a:pPr algn="ctr">
              <a:lnSpc>
                <a:spcPct val="115000"/>
              </a:lnSpc>
            </a:pPr>
            <a:r>
              <a:rPr lang="en-US" sz="36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Some of the fields that reflect the challenge of lacking RDA Arabic translation</a:t>
            </a:r>
          </a:p>
        </p:txBody>
      </p:sp>
    </p:spTree>
    <p:extLst>
      <p:ext uri="{BB962C8B-B14F-4D97-AF65-F5344CB8AC3E}">
        <p14:creationId xmlns:p14="http://schemas.microsoft.com/office/powerpoint/2010/main" val="1146544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715277"/>
            <a:ext cx="9062224" cy="3427445"/>
          </a:xfrm>
        </p:spPr>
        <p:txBody>
          <a:bodyPr>
            <a:normAutofit/>
          </a:bodyPr>
          <a:lstStyle/>
          <a:p>
            <a:pPr>
              <a:buFont typeface="Wingdings" panose="05000000000000000000" pitchFamily="2" charset="2"/>
              <a:buChar char="ü"/>
            </a:pPr>
            <a:r>
              <a:rPr lang="en-US" sz="2400" b="1" dirty="0">
                <a:latin typeface="Times New Roman" panose="02020603050405020304" pitchFamily="18" charset="0"/>
                <a:cs typeface="Arial" panose="020B0604020202020204" pitchFamily="34" charset="0"/>
              </a:rPr>
              <a:t>	</a:t>
            </a:r>
            <a:r>
              <a:rPr lang="ar-LB" sz="2400" b="1" dirty="0">
                <a:latin typeface="Times New Roman" panose="02020603050405020304" pitchFamily="18" charset="0"/>
                <a:cs typeface="Arial" panose="020B0604020202020204" pitchFamily="34" charset="0"/>
              </a:rPr>
              <a:t>قائمة رموز مارك للروابط / ترجمة محمد عبدالحميد معوض</a:t>
            </a:r>
            <a:endParaRPr lang="en-US" sz="2400" b="1" dirty="0">
              <a:latin typeface="Times New Roman" panose="02020603050405020304" pitchFamily="18" charset="0"/>
              <a:cs typeface="Arial" panose="020B0604020202020204" pitchFamily="34" charset="0"/>
            </a:endParaRPr>
          </a:p>
          <a:p>
            <a:pPr marL="0" indent="0" algn="ctr">
              <a:buNone/>
            </a:pPr>
            <a:r>
              <a:rPr lang="en-US" sz="2400" dirty="0">
                <a:hlinkClick r:id="rId3"/>
              </a:rPr>
              <a:t>http:// </a:t>
            </a:r>
            <a:r>
              <a:rPr lang="en-US" sz="2400" i="1" dirty="0">
                <a:hlinkClick r:id="rId4"/>
              </a:rPr>
              <a:t>www.slideshare.net/Muawwad/ss-25871703</a:t>
            </a:r>
            <a:endParaRPr lang="en-US" sz="2400" i="1" dirty="0"/>
          </a:p>
          <a:p>
            <a:pPr marL="0" indent="0">
              <a:buNone/>
            </a:pPr>
            <a:endParaRPr lang="en-US" sz="2400" dirty="0"/>
          </a:p>
          <a:p>
            <a:pPr>
              <a:buFont typeface="Wingdings" panose="05000000000000000000" pitchFamily="2" charset="2"/>
              <a:buChar char="ü"/>
            </a:pPr>
            <a:r>
              <a:rPr lang="en-US" sz="2400" b="1" dirty="0" err="1"/>
              <a:t>Nabhan</a:t>
            </a:r>
            <a:r>
              <a:rPr lang="en-US" sz="2400" b="1" dirty="0"/>
              <a:t>, Kamal Arafat. </a:t>
            </a:r>
            <a:r>
              <a:rPr lang="en-US" sz="2400" dirty="0">
                <a:solidFill>
                  <a:schemeClr val="accent3">
                    <a:lumMod val="50000"/>
                  </a:schemeClr>
                </a:solidFill>
              </a:rPr>
              <a:t>(2007). </a:t>
            </a:r>
            <a:r>
              <a:rPr lang="en-US" sz="2400" i="1" dirty="0" err="1">
                <a:latin typeface="Times New Roman" panose="02020603050405020304" pitchFamily="18" charset="0"/>
                <a:ea typeface="Calibri" panose="020F0502020204030204" pitchFamily="34" charset="0"/>
                <a:cs typeface="Arial" panose="020B0604020202020204" pitchFamily="34" charset="0"/>
              </a:rPr>
              <a:t>Abqariyat</a:t>
            </a:r>
            <a:r>
              <a:rPr lang="en-US" sz="2400" i="1" dirty="0">
                <a:latin typeface="Times New Roman" panose="02020603050405020304" pitchFamily="18" charset="0"/>
                <a:ea typeface="Calibri" panose="020F0502020204030204" pitchFamily="34" charset="0"/>
                <a:cs typeface="Arial" panose="020B0604020202020204" pitchFamily="34" charset="0"/>
              </a:rPr>
              <a:t> al-</a:t>
            </a:r>
            <a:r>
              <a:rPr lang="en-US" sz="2400" i="1" dirty="0" err="1">
                <a:latin typeface="Times New Roman" panose="02020603050405020304" pitchFamily="18" charset="0"/>
                <a:ea typeface="Calibri" panose="020F0502020204030204" pitchFamily="34" charset="0"/>
                <a:cs typeface="Arial" panose="020B0604020202020204" pitchFamily="34" charset="0"/>
              </a:rPr>
              <a:t>talif</a:t>
            </a:r>
            <a:r>
              <a:rPr lang="en-US" sz="2400" i="1" dirty="0">
                <a:latin typeface="Times New Roman" panose="02020603050405020304" pitchFamily="18" charset="0"/>
                <a:ea typeface="Calibri" panose="020F0502020204030204" pitchFamily="34" charset="0"/>
                <a:cs typeface="Arial" panose="020B0604020202020204" pitchFamily="34" charset="0"/>
              </a:rPr>
              <a:t> al-Arabi: </a:t>
            </a:r>
            <a:r>
              <a:rPr lang="en-US" sz="2400" i="1" dirty="0" err="1">
                <a:latin typeface="Times New Roman" panose="02020603050405020304" pitchFamily="18" charset="0"/>
                <a:ea typeface="Calibri" panose="020F0502020204030204" pitchFamily="34" charset="0"/>
                <a:cs typeface="Arial" panose="020B0604020202020204" pitchFamily="34" charset="0"/>
              </a:rPr>
              <a:t>alaqat</a:t>
            </a:r>
            <a:r>
              <a:rPr lang="en-US" sz="2400" i="1" dirty="0">
                <a:latin typeface="Times New Roman" panose="02020603050405020304" pitchFamily="18" charset="0"/>
                <a:ea typeface="Calibri" panose="020F0502020204030204" pitchFamily="34" charset="0"/>
                <a:cs typeface="Arial" panose="020B0604020202020204" pitchFamily="34" charset="0"/>
              </a:rPr>
              <a:t> al-</a:t>
            </a:r>
            <a:r>
              <a:rPr lang="en-US" sz="2400" i="1" dirty="0" err="1">
                <a:latin typeface="Times New Roman" panose="02020603050405020304" pitchFamily="18" charset="0"/>
                <a:ea typeface="Calibri" panose="020F0502020204030204" pitchFamily="34" charset="0"/>
                <a:cs typeface="Arial" panose="020B0604020202020204" pitchFamily="34" charset="0"/>
              </a:rPr>
              <a:t>nusus</a:t>
            </a:r>
            <a:r>
              <a:rPr lang="en-US" sz="2400" i="1" dirty="0">
                <a:latin typeface="Times New Roman" panose="02020603050405020304" pitchFamily="18" charset="0"/>
                <a:ea typeface="Calibri" panose="020F0502020204030204" pitchFamily="34" charset="0"/>
                <a:cs typeface="Arial" panose="020B0604020202020204" pitchFamily="34" charset="0"/>
              </a:rPr>
              <a:t> </a:t>
            </a:r>
            <a:r>
              <a:rPr lang="en-US" sz="2400" i="1" dirty="0" err="1">
                <a:latin typeface="Times New Roman" panose="02020603050405020304" pitchFamily="18" charset="0"/>
                <a:ea typeface="Calibri" panose="020F0502020204030204" pitchFamily="34" charset="0"/>
                <a:cs typeface="Arial" panose="020B0604020202020204" pitchFamily="34" charset="0"/>
              </a:rPr>
              <a:t>wa</a:t>
            </a:r>
            <a:r>
              <a:rPr lang="en-US" sz="2400" i="1" dirty="0">
                <a:latin typeface="Times New Roman" panose="02020603050405020304" pitchFamily="18" charset="0"/>
                <a:ea typeface="Calibri" panose="020F0502020204030204" pitchFamily="34" charset="0"/>
                <a:cs typeface="Arial" panose="020B0604020202020204" pitchFamily="34" charset="0"/>
              </a:rPr>
              <a:t>-al-</a:t>
            </a:r>
            <a:r>
              <a:rPr lang="en-US" sz="2400" i="1" dirty="0" err="1">
                <a:latin typeface="Times New Roman" panose="02020603050405020304" pitchFamily="18" charset="0"/>
                <a:ea typeface="Calibri" panose="020F0502020204030204" pitchFamily="34" charset="0"/>
                <a:cs typeface="Arial" panose="020B0604020202020204" pitchFamily="34" charset="0"/>
              </a:rPr>
              <a:t>ittisal</a:t>
            </a:r>
            <a:r>
              <a:rPr lang="en-US" sz="2400" i="1" dirty="0">
                <a:latin typeface="Times New Roman" panose="02020603050405020304" pitchFamily="18" charset="0"/>
                <a:ea typeface="Calibri" panose="020F0502020204030204" pitchFamily="34" charset="0"/>
                <a:cs typeface="Arial" panose="020B0604020202020204" pitchFamily="34" charset="0"/>
              </a:rPr>
              <a:t> al-</a:t>
            </a:r>
            <a:r>
              <a:rPr lang="en-US" sz="2400" i="1" dirty="0" err="1">
                <a:latin typeface="Times New Roman" panose="02020603050405020304" pitchFamily="18" charset="0"/>
                <a:ea typeface="Calibri" panose="020F0502020204030204" pitchFamily="34" charset="0"/>
                <a:cs typeface="Arial" panose="020B0604020202020204" pitchFamily="34" charset="0"/>
              </a:rPr>
              <a:t>ilmi</a:t>
            </a:r>
            <a:r>
              <a:rPr lang="en-US" sz="2400" i="1" dirty="0">
                <a:latin typeface="Times New Roman" panose="02020603050405020304" pitchFamily="18" charset="0"/>
                <a:ea typeface="Calibri" panose="020F0502020204030204" pitchFamily="34" charset="0"/>
                <a:cs typeface="Arial" panose="020B0604020202020204" pitchFamily="34" charset="0"/>
              </a:rPr>
              <a:t>” in Arabic language "</a:t>
            </a:r>
            <a:r>
              <a:rPr lang="ar-SA" sz="2400" b="1" i="1" dirty="0">
                <a:latin typeface="Times New Roman" panose="02020603050405020304" pitchFamily="18" charset="0"/>
                <a:ea typeface="Calibri" panose="020F0502020204030204" pitchFamily="34" charset="0"/>
                <a:cs typeface="Arial" panose="020B0604020202020204" pitchFamily="34" charset="0"/>
              </a:rPr>
              <a:t>عبقرية</a:t>
            </a:r>
            <a:r>
              <a:rPr lang="ar-SA" sz="2400" i="1" dirty="0">
                <a:latin typeface="Times New Roman" panose="02020603050405020304" pitchFamily="18" charset="0"/>
                <a:ea typeface="Calibri" panose="020F0502020204030204" pitchFamily="34" charset="0"/>
                <a:cs typeface="Arial" panose="020B0604020202020204" pitchFamily="34" charset="0"/>
              </a:rPr>
              <a:t> </a:t>
            </a:r>
            <a:r>
              <a:rPr lang="ar-SA" sz="2400" b="1" i="1" dirty="0">
                <a:latin typeface="Times New Roman" panose="02020603050405020304" pitchFamily="18" charset="0"/>
                <a:ea typeface="Calibri" panose="020F0502020204030204" pitchFamily="34" charset="0"/>
                <a:cs typeface="Arial" panose="020B0604020202020204" pitchFamily="34" charset="0"/>
              </a:rPr>
              <a:t>التأليف العربي: علاقات النصوص والاتصال العلمي</a:t>
            </a:r>
            <a:r>
              <a:rPr lang="en-US" sz="2400" dirty="0">
                <a:latin typeface="Times New Roman" panose="02020603050405020304" pitchFamily="18" charset="0"/>
                <a:ea typeface="Calibri" panose="020F0502020204030204" pitchFamily="34" charset="0"/>
                <a:cs typeface="Arial" panose="020B0604020202020204" pitchFamily="34" charset="0"/>
              </a:rPr>
              <a:t>". Cairo, Egypt: Markaz </a:t>
            </a:r>
            <a:r>
              <a:rPr lang="en-US" sz="2400" dirty="0" err="1">
                <a:latin typeface="Times New Roman" panose="02020603050405020304" pitchFamily="18" charset="0"/>
                <a:ea typeface="Calibri" panose="020F0502020204030204" pitchFamily="34" charset="0"/>
                <a:cs typeface="Arial" panose="020B0604020202020204" pitchFamily="34" charset="0"/>
              </a:rPr>
              <a:t>Dirasat</a:t>
            </a:r>
            <a:r>
              <a:rPr lang="en-US" sz="2400" dirty="0">
                <a:latin typeface="Times New Roman" panose="02020603050405020304" pitchFamily="18" charset="0"/>
                <a:ea typeface="Calibri" panose="020F0502020204030204" pitchFamily="34" charset="0"/>
                <a:cs typeface="Arial" panose="020B0604020202020204" pitchFamily="34" charset="0"/>
              </a:rPr>
              <a:t> Al </a:t>
            </a:r>
            <a:r>
              <a:rPr lang="en-US" sz="2400" dirty="0" err="1">
                <a:latin typeface="Times New Roman" panose="02020603050405020304" pitchFamily="18" charset="0"/>
                <a:ea typeface="Calibri" panose="020F0502020204030204" pitchFamily="34" charset="0"/>
                <a:cs typeface="Arial" panose="020B0604020202020204" pitchFamily="34" charset="0"/>
              </a:rPr>
              <a:t>Malumat</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dirty="0" err="1">
                <a:latin typeface="Times New Roman" panose="02020603050405020304" pitchFamily="18" charset="0"/>
                <a:ea typeface="Calibri" panose="020F0502020204030204" pitchFamily="34" charset="0"/>
                <a:cs typeface="Arial" panose="020B0604020202020204" pitchFamily="34" charset="0"/>
              </a:rPr>
              <a:t>wa</a:t>
            </a:r>
            <a:r>
              <a:rPr lang="en-US" sz="2400" dirty="0">
                <a:latin typeface="Times New Roman" panose="02020603050405020304" pitchFamily="18" charset="0"/>
                <a:ea typeface="Calibri" panose="020F0502020204030204" pitchFamily="34" charset="0"/>
                <a:cs typeface="Arial" panose="020B0604020202020204" pitchFamily="34" charset="0"/>
              </a:rPr>
              <a:t> Al </a:t>
            </a:r>
            <a:r>
              <a:rPr lang="en-US" sz="2400" dirty="0" err="1">
                <a:latin typeface="Times New Roman" panose="02020603050405020304" pitchFamily="18" charset="0"/>
                <a:ea typeface="Calibri" panose="020F0502020204030204" pitchFamily="34" charset="0"/>
                <a:cs typeface="Arial" panose="020B0604020202020204" pitchFamily="34" charset="0"/>
              </a:rPr>
              <a:t>Nusus</a:t>
            </a:r>
            <a:r>
              <a:rPr lang="en-US" sz="2400" dirty="0">
                <a:latin typeface="Times New Roman" panose="02020603050405020304" pitchFamily="18" charset="0"/>
                <a:ea typeface="Calibri" panose="020F0502020204030204" pitchFamily="34" charset="0"/>
                <a:cs typeface="Arial" panose="020B0604020202020204" pitchFamily="34" charset="0"/>
              </a:rPr>
              <a:t> Al </a:t>
            </a:r>
            <a:r>
              <a:rPr lang="en-US" sz="2400" dirty="0" err="1">
                <a:latin typeface="Times New Roman" panose="02020603050405020304" pitchFamily="18" charset="0"/>
                <a:ea typeface="Calibri" panose="020F0502020204030204" pitchFamily="34" charset="0"/>
                <a:cs typeface="Arial" panose="020B0604020202020204" pitchFamily="34" charset="0"/>
              </a:rPr>
              <a:t>Arabiyah</a:t>
            </a:r>
            <a:r>
              <a:rPr lang="en-US" sz="2400" dirty="0">
                <a:latin typeface="Times New Roman" panose="02020603050405020304" pitchFamily="18" charset="0"/>
                <a:ea typeface="Calibri" panose="020F0502020204030204" pitchFamily="34" charset="0"/>
                <a:cs typeface="Arial" panose="020B0604020202020204" pitchFamily="34" charset="0"/>
              </a:rPr>
              <a:t>. </a:t>
            </a:r>
            <a:endParaRPr lang="en-US" dirty="0"/>
          </a:p>
        </p:txBody>
      </p:sp>
      <p:sp>
        <p:nvSpPr>
          <p:cNvPr id="4" name="Footer Placeholder 3">
            <a:extLst>
              <a:ext uri="{FF2B5EF4-FFF2-40B4-BE49-F238E27FC236}">
                <a16:creationId xmlns:a16="http://schemas.microsoft.com/office/drawing/2014/main" id="{93AAFFB1-90A1-4949-A1FF-E06BA9682FA8}"/>
              </a:ext>
            </a:extLst>
          </p:cNvPr>
          <p:cNvSpPr>
            <a:spLocks noGrp="1"/>
          </p:cNvSpPr>
          <p:nvPr>
            <p:ph type="ftr" sz="quarter" idx="11"/>
          </p:nvPr>
        </p:nvSpPr>
        <p:spPr/>
        <p:txBody>
          <a:bodyPr/>
          <a:lstStyle/>
          <a:p>
            <a:r>
              <a:rPr lang="en-US"/>
              <a:t>MELCom 2018</a:t>
            </a:r>
          </a:p>
        </p:txBody>
      </p:sp>
      <p:sp>
        <p:nvSpPr>
          <p:cNvPr id="6" name="Slide Number Placeholder 5">
            <a:extLst>
              <a:ext uri="{FF2B5EF4-FFF2-40B4-BE49-F238E27FC236}">
                <a16:creationId xmlns:a16="http://schemas.microsoft.com/office/drawing/2014/main" id="{220DB0E6-DDBB-4AB7-995A-F409B96DBCCF}"/>
              </a:ext>
            </a:extLst>
          </p:cNvPr>
          <p:cNvSpPr>
            <a:spLocks noGrp="1"/>
          </p:cNvSpPr>
          <p:nvPr>
            <p:ph type="sldNum" sz="quarter" idx="12"/>
          </p:nvPr>
        </p:nvSpPr>
        <p:spPr/>
        <p:txBody>
          <a:bodyPr/>
          <a:lstStyle/>
          <a:p>
            <a:fld id="{31890925-CC74-4507-B910-621DBC4ED881}" type="slidenum">
              <a:rPr lang="en-US" smtClean="0"/>
              <a:t>40</a:t>
            </a:fld>
            <a:endParaRPr lang="en-US"/>
          </a:p>
        </p:txBody>
      </p:sp>
      <p:sp>
        <p:nvSpPr>
          <p:cNvPr id="8" name="Title 1">
            <a:extLst>
              <a:ext uri="{FF2B5EF4-FFF2-40B4-BE49-F238E27FC236}">
                <a16:creationId xmlns:a16="http://schemas.microsoft.com/office/drawing/2014/main" id="{26DBD26E-1223-4724-B772-2D1571B1CFAA}"/>
              </a:ext>
            </a:extLst>
          </p:cNvPr>
          <p:cNvSpPr>
            <a:spLocks noGrp="1"/>
          </p:cNvSpPr>
          <p:nvPr>
            <p:ph type="title"/>
          </p:nvPr>
        </p:nvSpPr>
        <p:spPr>
          <a:xfrm>
            <a:off x="1905000" y="457200"/>
            <a:ext cx="8183880" cy="685800"/>
          </a:xfrm>
        </p:spPr>
        <p:txBody>
          <a:bodyPr>
            <a:normAutofit/>
          </a:bodyPr>
          <a:lstStyle/>
          <a:p>
            <a:pPr algn="ctr"/>
            <a:r>
              <a:rPr lang="en-US" b="1" dirty="0">
                <a:effectLst>
                  <a:outerShdw blurRad="38100" dist="38100" dir="2700000" algn="tl">
                    <a:srgbClr val="000000">
                      <a:alpha val="43137"/>
                    </a:srgbClr>
                  </a:outerShdw>
                </a:effectLst>
              </a:rPr>
              <a:t>RDA References</a:t>
            </a:r>
          </a:p>
        </p:txBody>
      </p:sp>
    </p:spTree>
    <p:extLst>
      <p:ext uri="{BB962C8B-B14F-4D97-AF65-F5344CB8AC3E}">
        <p14:creationId xmlns:p14="http://schemas.microsoft.com/office/powerpoint/2010/main" val="2751891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518680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250DCA-A855-4B0B-BF92-271619DB029E}"/>
              </a:ext>
            </a:extLst>
          </p:cNvPr>
          <p:cNvSpPr>
            <a:spLocks noGrp="1"/>
          </p:cNvSpPr>
          <p:nvPr>
            <p:ph type="ftr" sz="quarter" idx="11"/>
          </p:nvPr>
        </p:nvSpPr>
        <p:spPr/>
        <p:txBody>
          <a:bodyPr/>
          <a:lstStyle/>
          <a:p>
            <a:r>
              <a:rPr lang="en-US"/>
              <a:t>MELCom 2018</a:t>
            </a:r>
          </a:p>
        </p:txBody>
      </p:sp>
      <p:sp>
        <p:nvSpPr>
          <p:cNvPr id="3" name="Slide Number Placeholder 2">
            <a:extLst>
              <a:ext uri="{FF2B5EF4-FFF2-40B4-BE49-F238E27FC236}">
                <a16:creationId xmlns:a16="http://schemas.microsoft.com/office/drawing/2014/main" id="{B2225804-F80D-425B-8E62-29653EE5E7E4}"/>
              </a:ext>
            </a:extLst>
          </p:cNvPr>
          <p:cNvSpPr>
            <a:spLocks noGrp="1"/>
          </p:cNvSpPr>
          <p:nvPr>
            <p:ph type="sldNum" sz="quarter" idx="12"/>
          </p:nvPr>
        </p:nvSpPr>
        <p:spPr/>
        <p:txBody>
          <a:bodyPr/>
          <a:lstStyle/>
          <a:p>
            <a:fld id="{31890925-CC74-4507-B910-621DBC4ED881}" type="slidenum">
              <a:rPr lang="en-US" smtClean="0"/>
              <a:t>5</a:t>
            </a:fld>
            <a:endParaRPr lang="en-US"/>
          </a:p>
        </p:txBody>
      </p:sp>
      <p:sp>
        <p:nvSpPr>
          <p:cNvPr id="10" name="Content Placeholder 1">
            <a:extLst>
              <a:ext uri="{FF2B5EF4-FFF2-40B4-BE49-F238E27FC236}">
                <a16:creationId xmlns:a16="http://schemas.microsoft.com/office/drawing/2014/main" id="{66CA1248-085E-4A76-9173-B89DA0C7FC22}"/>
              </a:ext>
            </a:extLst>
          </p:cNvPr>
          <p:cNvSpPr txBox="1">
            <a:spLocks/>
          </p:cNvSpPr>
          <p:nvPr/>
        </p:nvSpPr>
        <p:spPr>
          <a:xfrm>
            <a:off x="1580559" y="18780"/>
            <a:ext cx="9543054" cy="1134127"/>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None/>
              <a:defRPr/>
            </a:pPr>
            <a:r>
              <a:rPr lang="en-US" sz="3600"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1. Publication information and new MARC field : 260- 264 </a:t>
            </a:r>
          </a:p>
          <a:p>
            <a:pPr>
              <a:buFont typeface="Wingdings 3" charset="2"/>
              <a:buNone/>
              <a:defRPr/>
            </a:pPr>
            <a:r>
              <a:rPr lang="en-US" dirty="0">
                <a:solidFill>
                  <a:schemeClr val="tx1"/>
                </a:solidFill>
                <a:latin typeface="Times New Roman" panose="02020603050405020304" pitchFamily="18" charset="0"/>
                <a:cs typeface="Times New Roman" panose="02020603050405020304" pitchFamily="18" charset="0"/>
              </a:rPr>
              <a:t>      260 is replaced by 264 and provides separate statements for information about publication, distribution, manufacture, and copyright</a:t>
            </a:r>
            <a:r>
              <a:rPr lang="ar-SA" dirty="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a:p>
            <a:pPr>
              <a:buFont typeface="Wingdings 3" charset="2"/>
              <a:buNone/>
              <a:defRPr/>
            </a:pPr>
            <a:endParaRPr lang="en-US" dirty="0">
              <a:latin typeface="Times New Roman" panose="02020603050405020304" pitchFamily="18" charset="0"/>
              <a:cs typeface="Times New Roman" panose="02020603050405020304" pitchFamily="18" charset="0"/>
            </a:endParaRPr>
          </a:p>
        </p:txBody>
      </p:sp>
      <p:sp>
        <p:nvSpPr>
          <p:cNvPr id="9" name="Title 2">
            <a:extLst>
              <a:ext uri="{FF2B5EF4-FFF2-40B4-BE49-F238E27FC236}">
                <a16:creationId xmlns:a16="http://schemas.microsoft.com/office/drawing/2014/main" id="{B41C107E-4CB3-4E8B-AFAE-C604E1701097}"/>
              </a:ext>
            </a:extLst>
          </p:cNvPr>
          <p:cNvSpPr txBox="1">
            <a:spLocks/>
          </p:cNvSpPr>
          <p:nvPr/>
        </p:nvSpPr>
        <p:spPr>
          <a:xfrm>
            <a:off x="2061685" y="1797535"/>
            <a:ext cx="8534400" cy="406650"/>
          </a:xfrm>
          <a:prstGeom prst="rect">
            <a:avLst/>
          </a:prstGeom>
        </p:spPr>
        <p:txBody>
          <a:bodyP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solidFill>
                  <a:schemeClr val="tx1"/>
                </a:solidFill>
                <a:latin typeface="Times New Roman" panose="02020603050405020304" pitchFamily="18" charset="0"/>
                <a:ea typeface="+mn-ea"/>
                <a:cs typeface="Times New Roman" panose="02020603050405020304" pitchFamily="18" charset="0"/>
              </a:rPr>
              <a:t>2nd indicator describes the function</a:t>
            </a:r>
          </a:p>
        </p:txBody>
      </p:sp>
      <p:sp>
        <p:nvSpPr>
          <p:cNvPr id="11" name="Rectangle 10">
            <a:extLst>
              <a:ext uri="{FF2B5EF4-FFF2-40B4-BE49-F238E27FC236}">
                <a16:creationId xmlns:a16="http://schemas.microsoft.com/office/drawing/2014/main" id="{6716327E-8631-454A-95EF-A3835A3CFEA9}"/>
              </a:ext>
            </a:extLst>
          </p:cNvPr>
          <p:cNvSpPr/>
          <p:nvPr/>
        </p:nvSpPr>
        <p:spPr>
          <a:xfrm>
            <a:off x="2832938" y="2176673"/>
            <a:ext cx="6946738" cy="1754326"/>
          </a:xfrm>
          <a:prstGeom prst="rect">
            <a:avLst/>
          </a:prstGeom>
        </p:spPr>
        <p:txBody>
          <a:bodyPr wrap="square">
            <a:spAutoFit/>
          </a:bodyPr>
          <a:lstStyle/>
          <a:p>
            <a:pPr>
              <a:defRPr/>
            </a:pPr>
            <a:r>
              <a:rPr lang="en-US" dirty="0"/>
              <a:t> </a:t>
            </a:r>
            <a:r>
              <a:rPr lang="en-US" dirty="0">
                <a:solidFill>
                  <a:srgbClr val="FF0000"/>
                </a:solidFill>
                <a:latin typeface="Times New Roman" panose="02020603050405020304" pitchFamily="18" charset="0"/>
                <a:cs typeface="Times New Roman" panose="02020603050405020304" pitchFamily="18" charset="0"/>
              </a:rPr>
              <a:t>264  Second indicator:</a:t>
            </a:r>
          </a:p>
          <a:p>
            <a:pPr>
              <a:defRPr/>
            </a:pPr>
            <a:r>
              <a:rPr lang="en-US" dirty="0">
                <a:solidFill>
                  <a:srgbClr val="FF0000"/>
                </a:solidFill>
                <a:latin typeface="Times New Roman" panose="02020603050405020304" pitchFamily="18" charset="0"/>
                <a:cs typeface="Times New Roman" panose="02020603050405020304" pitchFamily="18" charset="0"/>
              </a:rPr>
              <a:t>		0   Production</a:t>
            </a:r>
          </a:p>
          <a:p>
            <a:pPr>
              <a:defRPr/>
            </a:pPr>
            <a:r>
              <a:rPr lang="en-US" dirty="0">
                <a:solidFill>
                  <a:srgbClr val="FF0000"/>
                </a:solidFill>
                <a:latin typeface="Times New Roman" panose="02020603050405020304" pitchFamily="18" charset="0"/>
                <a:cs typeface="Times New Roman" panose="02020603050405020304" pitchFamily="18" charset="0"/>
              </a:rPr>
              <a:t>		1   Publication</a:t>
            </a:r>
          </a:p>
          <a:p>
            <a:pPr>
              <a:defRPr/>
            </a:pPr>
            <a:r>
              <a:rPr lang="en-US" dirty="0">
                <a:solidFill>
                  <a:srgbClr val="FF0000"/>
                </a:solidFill>
                <a:latin typeface="Times New Roman" panose="02020603050405020304" pitchFamily="18" charset="0"/>
                <a:cs typeface="Times New Roman" panose="02020603050405020304" pitchFamily="18" charset="0"/>
              </a:rPr>
              <a:t>		2   Distribution</a:t>
            </a:r>
          </a:p>
          <a:p>
            <a:pPr>
              <a:defRPr/>
            </a:pPr>
            <a:r>
              <a:rPr lang="en-US" dirty="0">
                <a:solidFill>
                  <a:srgbClr val="FF0000"/>
                </a:solidFill>
                <a:latin typeface="Times New Roman" panose="02020603050405020304" pitchFamily="18" charset="0"/>
                <a:cs typeface="Times New Roman" panose="02020603050405020304" pitchFamily="18" charset="0"/>
              </a:rPr>
              <a:t>		3   Manufacture </a:t>
            </a:r>
          </a:p>
          <a:p>
            <a:pPr>
              <a:defRPr/>
            </a:pPr>
            <a:r>
              <a:rPr lang="en-US" dirty="0">
                <a:solidFill>
                  <a:srgbClr val="FF0000"/>
                </a:solidFill>
                <a:latin typeface="Times New Roman" panose="02020603050405020304" pitchFamily="18" charset="0"/>
                <a:cs typeface="Times New Roman" panose="02020603050405020304" pitchFamily="18" charset="0"/>
              </a:rPr>
              <a:t>		4   Copyright notice date</a:t>
            </a:r>
          </a:p>
        </p:txBody>
      </p:sp>
      <p:pic>
        <p:nvPicPr>
          <p:cNvPr id="12" name="Picture 1" descr="264.jpg">
            <a:extLst>
              <a:ext uri="{FF2B5EF4-FFF2-40B4-BE49-F238E27FC236}">
                <a16:creationId xmlns:a16="http://schemas.microsoft.com/office/drawing/2014/main" id="{05E01E13-3FC0-4D14-A1AE-3B0B0CF6048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17236" y="3901026"/>
            <a:ext cx="8357527" cy="2938194"/>
          </a:xfrm>
          <a:prstGeom prst="rect">
            <a:avLst/>
          </a:prstGeom>
          <a:noFill/>
          <a:ln w="9525">
            <a:noFill/>
            <a:miter lim="800000"/>
            <a:headEnd/>
            <a:tailEnd/>
          </a:ln>
        </p:spPr>
      </p:pic>
    </p:spTree>
    <p:extLst>
      <p:ext uri="{BB962C8B-B14F-4D97-AF65-F5344CB8AC3E}">
        <p14:creationId xmlns:p14="http://schemas.microsoft.com/office/powerpoint/2010/main" val="769108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BAD09B9-71BA-4B5E-B221-2F7563C0352C}"/>
              </a:ext>
            </a:extLst>
          </p:cNvPr>
          <p:cNvSpPr>
            <a:spLocks noGrp="1"/>
          </p:cNvSpPr>
          <p:nvPr>
            <p:ph type="ftr" sz="quarter" idx="11"/>
          </p:nvPr>
        </p:nvSpPr>
        <p:spPr/>
        <p:txBody>
          <a:bodyPr/>
          <a:lstStyle/>
          <a:p>
            <a:r>
              <a:rPr lang="en-US"/>
              <a:t>MELCom 2018</a:t>
            </a:r>
          </a:p>
        </p:txBody>
      </p:sp>
      <p:sp>
        <p:nvSpPr>
          <p:cNvPr id="3" name="Slide Number Placeholder 2">
            <a:extLst>
              <a:ext uri="{FF2B5EF4-FFF2-40B4-BE49-F238E27FC236}">
                <a16:creationId xmlns:a16="http://schemas.microsoft.com/office/drawing/2014/main" id="{063417BE-84BC-434D-B200-38A7BAC5260B}"/>
              </a:ext>
            </a:extLst>
          </p:cNvPr>
          <p:cNvSpPr>
            <a:spLocks noGrp="1"/>
          </p:cNvSpPr>
          <p:nvPr>
            <p:ph type="sldNum" sz="quarter" idx="12"/>
          </p:nvPr>
        </p:nvSpPr>
        <p:spPr/>
        <p:txBody>
          <a:bodyPr/>
          <a:lstStyle/>
          <a:p>
            <a:fld id="{31890925-CC74-4507-B910-621DBC4ED881}" type="slidenum">
              <a:rPr lang="en-US" smtClean="0"/>
              <a:t>6</a:t>
            </a:fld>
            <a:endParaRPr lang="en-US"/>
          </a:p>
        </p:txBody>
      </p:sp>
      <p:sp>
        <p:nvSpPr>
          <p:cNvPr id="4" name="Content Placeholder 2">
            <a:extLst>
              <a:ext uri="{FF2B5EF4-FFF2-40B4-BE49-F238E27FC236}">
                <a16:creationId xmlns:a16="http://schemas.microsoft.com/office/drawing/2014/main" id="{1C95E45E-98CF-4F78-96AB-6398148AA044}"/>
              </a:ext>
            </a:extLst>
          </p:cNvPr>
          <p:cNvSpPr txBox="1">
            <a:spLocks/>
          </p:cNvSpPr>
          <p:nvPr/>
        </p:nvSpPr>
        <p:spPr>
          <a:xfrm>
            <a:off x="1668903" y="1582026"/>
            <a:ext cx="9460616" cy="942956"/>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indent="0">
              <a:buFont typeface="Wingdings 3" charset="2"/>
              <a:buNone/>
              <a:defRPr/>
            </a:pPr>
            <a:r>
              <a:rPr lang="en-US" sz="1900" dirty="0">
                <a:solidFill>
                  <a:schemeClr val="tx1"/>
                </a:solidFill>
                <a:latin typeface="Times New Roman" panose="02020603050405020304" pitchFamily="18" charset="0"/>
                <a:cs typeface="Arial" panose="020B0604020202020204" pitchFamily="34" charset="0"/>
              </a:rPr>
              <a:t>In the publication area, the use of </a:t>
            </a:r>
            <a:r>
              <a:rPr lang="en-US" sz="1800" dirty="0">
                <a:solidFill>
                  <a:schemeClr val="tx1"/>
                </a:solidFill>
                <a:latin typeface="Times New Roman" panose="02020603050405020304" pitchFamily="18" charset="0"/>
                <a:cs typeface="Arial" panose="020B0604020202020204" pitchFamily="34" charset="0"/>
              </a:rPr>
              <a:t>“</a:t>
            </a:r>
            <a:r>
              <a:rPr lang="en-US" sz="1800" dirty="0" err="1">
                <a:solidFill>
                  <a:srgbClr val="FF0000"/>
                </a:solidFill>
                <a:latin typeface="Times New Roman" panose="02020603050405020304" pitchFamily="18" charset="0"/>
                <a:cs typeface="Times New Roman" panose="02020603050405020304" pitchFamily="18" charset="0"/>
              </a:rPr>
              <a:t>S.l.</a:t>
            </a:r>
            <a:r>
              <a:rPr lang="en-US" sz="1800" dirty="0">
                <a:solidFill>
                  <a:schemeClr val="tx1"/>
                </a:solidFill>
                <a:latin typeface="Times New Roman" panose="02020603050405020304" pitchFamily="18" charset="0"/>
                <a:cs typeface="Arial" panose="020B0604020202020204" pitchFamily="34" charset="0"/>
              </a:rPr>
              <a:t>”</a:t>
            </a:r>
            <a:r>
              <a:rPr lang="en-US" sz="2900" dirty="0">
                <a:solidFill>
                  <a:schemeClr val="accent1"/>
                </a:solidFill>
              </a:rPr>
              <a:t> </a:t>
            </a:r>
            <a:r>
              <a:rPr lang="en-US" sz="1900" dirty="0">
                <a:solidFill>
                  <a:schemeClr val="tx1"/>
                </a:solidFill>
                <a:latin typeface="Times New Roman" panose="02020603050405020304" pitchFamily="18" charset="0"/>
                <a:cs typeface="Arial" panose="020B0604020202020204" pitchFamily="34" charset="0"/>
              </a:rPr>
              <a:t>is replaced with “</a:t>
            </a:r>
            <a:r>
              <a:rPr lang="en-US" sz="1800" dirty="0">
                <a:solidFill>
                  <a:srgbClr val="FF0000"/>
                </a:solidFill>
                <a:latin typeface="Times New Roman" panose="02020603050405020304" pitchFamily="18" charset="0"/>
                <a:cs typeface="Times New Roman" panose="02020603050405020304" pitchFamily="18" charset="0"/>
              </a:rPr>
              <a:t>place of publication not identified</a:t>
            </a:r>
            <a:r>
              <a:rPr lang="en-US" sz="1800" dirty="0">
                <a:solidFill>
                  <a:schemeClr val="tx1"/>
                </a:solidFill>
                <a:latin typeface="Times New Roman" panose="02020603050405020304" pitchFamily="18" charset="0"/>
                <a:cs typeface="Arial" panose="020B0604020202020204" pitchFamily="34" charset="0"/>
              </a:rPr>
              <a:t>” and “</a:t>
            </a:r>
            <a:r>
              <a:rPr lang="en-US" sz="1800" dirty="0" err="1">
                <a:solidFill>
                  <a:srgbClr val="FF0000"/>
                </a:solidFill>
                <a:latin typeface="Times New Roman" panose="02020603050405020304" pitchFamily="18" charset="0"/>
                <a:cs typeface="Times New Roman" panose="02020603050405020304" pitchFamily="18" charset="0"/>
              </a:rPr>
              <a:t>s.n</a:t>
            </a:r>
            <a:r>
              <a:rPr lang="en-US" sz="1800" dirty="0">
                <a:solidFill>
                  <a:srgbClr val="FF0000"/>
                </a:solidFill>
                <a:latin typeface="Times New Roman" panose="02020603050405020304" pitchFamily="18" charset="0"/>
                <a:cs typeface="Times New Roman" panose="02020603050405020304" pitchFamily="18" charset="0"/>
              </a:rPr>
              <a:t>.</a:t>
            </a:r>
            <a:r>
              <a:rPr lang="en-US" sz="1800" dirty="0">
                <a:solidFill>
                  <a:schemeClr val="tx1"/>
                </a:solidFill>
                <a:latin typeface="Times New Roman" panose="02020603050405020304" pitchFamily="18" charset="0"/>
                <a:cs typeface="Arial" panose="020B0604020202020204" pitchFamily="34" charset="0"/>
              </a:rPr>
              <a:t>” is replaced with “</a:t>
            </a:r>
            <a:r>
              <a:rPr lang="en-US" sz="1800" dirty="0">
                <a:solidFill>
                  <a:srgbClr val="FF0000"/>
                </a:solidFill>
                <a:latin typeface="Times New Roman" panose="02020603050405020304" pitchFamily="18" charset="0"/>
                <a:cs typeface="Times New Roman" panose="02020603050405020304" pitchFamily="18" charset="0"/>
              </a:rPr>
              <a:t>publisher not identified</a:t>
            </a:r>
            <a:r>
              <a:rPr lang="en-US" sz="1800" dirty="0">
                <a:solidFill>
                  <a:schemeClr val="tx1"/>
                </a:solidFill>
                <a:latin typeface="Times New Roman" panose="02020603050405020304" pitchFamily="18" charset="0"/>
                <a:cs typeface="Arial" panose="020B0604020202020204" pitchFamily="34" charset="0"/>
              </a:rPr>
              <a:t>.”</a:t>
            </a:r>
          </a:p>
          <a:p>
            <a:pPr marL="347472" lvl="1" indent="0">
              <a:buFont typeface="Wingdings 3" charset="2"/>
              <a:buNone/>
              <a:defRPr/>
            </a:pPr>
            <a:endParaRPr lang="en-US" sz="4500" dirty="0"/>
          </a:p>
          <a:p>
            <a:pPr marL="347472" lvl="1" indent="0">
              <a:buFont typeface="Wingdings 3" charset="2"/>
              <a:buNone/>
              <a:defRPr/>
            </a:pPr>
            <a:endParaRPr lang="en-US" sz="4500" dirty="0"/>
          </a:p>
          <a:p>
            <a:pPr marL="347472" lvl="1" indent="0">
              <a:buFont typeface="Wingdings 3" charset="2"/>
              <a:buNone/>
              <a:defRPr/>
            </a:pPr>
            <a:endParaRPr lang="en-US" sz="4500" dirty="0"/>
          </a:p>
          <a:p>
            <a:pPr marL="347472" lvl="1" indent="0">
              <a:buFont typeface="Wingdings 3" charset="2"/>
              <a:buNone/>
              <a:defRPr/>
            </a:pPr>
            <a:endParaRPr lang="en-US" sz="4500" dirty="0"/>
          </a:p>
          <a:p>
            <a:pPr marL="347472" lvl="1" indent="0">
              <a:buFont typeface="Wingdings 3" charset="2"/>
              <a:buNone/>
              <a:defRPr/>
            </a:pPr>
            <a:endParaRPr lang="en-US" sz="4500" dirty="0"/>
          </a:p>
          <a:p>
            <a:pPr marL="347472" lvl="1" indent="0">
              <a:buFont typeface="Wingdings 3" charset="2"/>
              <a:buNone/>
              <a:defRPr/>
            </a:pPr>
            <a:endParaRPr lang="en-US" sz="4500" dirty="0"/>
          </a:p>
          <a:p>
            <a:pPr marL="603504" lvl="2" indent="0">
              <a:buFont typeface="Wingdings 3" charset="2"/>
              <a:buNone/>
            </a:pPr>
            <a:endParaRPr lang="en-US" dirty="0"/>
          </a:p>
        </p:txBody>
      </p:sp>
      <p:sp>
        <p:nvSpPr>
          <p:cNvPr id="5" name="Content Placeholder 1">
            <a:extLst>
              <a:ext uri="{FF2B5EF4-FFF2-40B4-BE49-F238E27FC236}">
                <a16:creationId xmlns:a16="http://schemas.microsoft.com/office/drawing/2014/main" id="{70E4AE14-571A-4808-BBEE-8D61BAEC1719}"/>
              </a:ext>
            </a:extLst>
          </p:cNvPr>
          <p:cNvSpPr txBox="1">
            <a:spLocks/>
          </p:cNvSpPr>
          <p:nvPr/>
        </p:nvSpPr>
        <p:spPr>
          <a:xfrm>
            <a:off x="1953092" y="2646728"/>
            <a:ext cx="8757364" cy="3291228"/>
          </a:xfrm>
          <a:prstGeom prst="rect">
            <a:avLst/>
          </a:prstGeom>
        </p:spPr>
        <p:txBody>
          <a:bodyPr vert="horz" lIns="182880" tIns="91440">
            <a:normAutofit fontScale="25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lvl="2">
              <a:buNone/>
            </a:pPr>
            <a:r>
              <a:rPr lang="en-US" sz="7200" dirty="0">
                <a:latin typeface="Times New Roman" panose="02020603050405020304" pitchFamily="18" charset="0"/>
                <a:cs typeface="Arial" panose="020B0604020202020204" pitchFamily="34" charset="0"/>
              </a:rPr>
              <a:t>AACR2, when you could not even guess place of publication or name of publisher:</a:t>
            </a:r>
          </a:p>
          <a:p>
            <a:pPr lvl="2">
              <a:buNone/>
            </a:pPr>
            <a:r>
              <a:rPr lang="en-US" sz="7200" dirty="0">
                <a:solidFill>
                  <a:srgbClr val="FF0000"/>
                </a:solidFill>
                <a:latin typeface="Times New Roman" panose="02020603050405020304" pitchFamily="18" charset="0"/>
                <a:cs typeface="Times New Roman" panose="02020603050405020304" pitchFamily="18" charset="0"/>
              </a:rPr>
              <a:t>	</a:t>
            </a:r>
            <a:r>
              <a:rPr lang="ar-AE" sz="7200" dirty="0">
                <a:solidFill>
                  <a:srgbClr val="FF0000"/>
                </a:solidFill>
                <a:latin typeface="Times New Roman" panose="02020603050405020304" pitchFamily="18" charset="0"/>
                <a:cs typeface="Times New Roman" panose="02020603050405020304" pitchFamily="18" charset="0"/>
              </a:rPr>
              <a:t>                                                        </a:t>
            </a:r>
            <a:r>
              <a:rPr lang="en-US" sz="7200" dirty="0">
                <a:solidFill>
                  <a:srgbClr val="FF0000"/>
                </a:solidFill>
                <a:latin typeface="Times New Roman" panose="02020603050405020304" pitchFamily="18" charset="0"/>
                <a:cs typeface="Times New Roman" panose="02020603050405020304" pitchFamily="18" charset="0"/>
              </a:rPr>
              <a:t>[S. l.] : [</a:t>
            </a:r>
            <a:r>
              <a:rPr lang="en-US" sz="7200" dirty="0" err="1">
                <a:solidFill>
                  <a:srgbClr val="FF0000"/>
                </a:solidFill>
                <a:latin typeface="Times New Roman" panose="02020603050405020304" pitchFamily="18" charset="0"/>
                <a:cs typeface="Times New Roman" panose="02020603050405020304" pitchFamily="18" charset="0"/>
              </a:rPr>
              <a:t>s.n</a:t>
            </a:r>
            <a:r>
              <a:rPr lang="en-US" sz="7200" dirty="0">
                <a:solidFill>
                  <a:srgbClr val="FF0000"/>
                </a:solidFill>
                <a:latin typeface="Times New Roman" panose="02020603050405020304" pitchFamily="18" charset="0"/>
                <a:cs typeface="Times New Roman" panose="02020603050405020304" pitchFamily="18" charset="0"/>
              </a:rPr>
              <a:t>.]</a:t>
            </a:r>
            <a:endParaRPr lang="ar-SA" sz="7200" dirty="0">
              <a:solidFill>
                <a:srgbClr val="FF0000"/>
              </a:solidFill>
              <a:latin typeface="Times New Roman" panose="02020603050405020304" pitchFamily="18" charset="0"/>
              <a:cs typeface="Times New Roman" panose="02020603050405020304" pitchFamily="18" charset="0"/>
            </a:endParaRPr>
          </a:p>
          <a:p>
            <a:pPr lvl="2">
              <a:buNone/>
            </a:pPr>
            <a:r>
              <a:rPr lang="ar-SA" sz="8400" dirty="0">
                <a:solidFill>
                  <a:srgbClr val="FF0000"/>
                </a:solidFill>
              </a:rPr>
              <a:t>	</a:t>
            </a:r>
          </a:p>
          <a:p>
            <a:pPr lvl="2" algn="ctr">
              <a:buNone/>
            </a:pPr>
            <a:r>
              <a:rPr lang="ar-SA" sz="7200" dirty="0">
                <a:solidFill>
                  <a:srgbClr val="FF0000"/>
                </a:solidFill>
                <a:latin typeface="Times New Roman" panose="02020603050405020304" pitchFamily="18" charset="0"/>
                <a:cs typeface="Times New Roman" panose="02020603050405020304" pitchFamily="18" charset="0"/>
              </a:rPr>
              <a:t>[</a:t>
            </a:r>
            <a:r>
              <a:rPr lang="ar-SA" sz="7200" b="1" dirty="0">
                <a:solidFill>
                  <a:srgbClr val="FF0000"/>
                </a:solidFill>
                <a:latin typeface="Times New Roman" panose="02020603050405020304" pitchFamily="18" charset="0"/>
                <a:cs typeface="Times New Roman" panose="02020603050405020304" pitchFamily="18" charset="0"/>
              </a:rPr>
              <a:t>د.م]</a:t>
            </a:r>
            <a:r>
              <a:rPr lang="ar-SA" sz="7200" dirty="0">
                <a:solidFill>
                  <a:srgbClr val="FF0000"/>
                </a:solidFill>
                <a:latin typeface="Times New Roman" panose="02020603050405020304" pitchFamily="18" charset="0"/>
                <a:cs typeface="Times New Roman" panose="02020603050405020304" pitchFamily="18" charset="0"/>
              </a:rPr>
              <a:t> : [</a:t>
            </a:r>
            <a:r>
              <a:rPr lang="ar-SA" sz="7200" b="1" dirty="0">
                <a:solidFill>
                  <a:srgbClr val="FF0000"/>
                </a:solidFill>
                <a:latin typeface="Times New Roman" panose="02020603050405020304" pitchFamily="18" charset="0"/>
                <a:cs typeface="Times New Roman" panose="02020603050405020304" pitchFamily="18" charset="0"/>
              </a:rPr>
              <a:t>د.ن</a:t>
            </a:r>
            <a:r>
              <a:rPr lang="ar-SA" sz="7200" dirty="0">
                <a:solidFill>
                  <a:srgbClr val="FF0000"/>
                </a:solidFill>
                <a:latin typeface="Times New Roman" panose="02020603050405020304" pitchFamily="18" charset="0"/>
                <a:cs typeface="Times New Roman" panose="02020603050405020304" pitchFamily="18" charset="0"/>
              </a:rPr>
              <a:t>]</a:t>
            </a:r>
            <a:endParaRPr lang="en-US" sz="7200" dirty="0">
              <a:solidFill>
                <a:srgbClr val="FF0000"/>
              </a:solidFill>
              <a:latin typeface="Times New Roman" panose="02020603050405020304" pitchFamily="18" charset="0"/>
              <a:cs typeface="Times New Roman" panose="02020603050405020304" pitchFamily="18" charset="0"/>
            </a:endParaRPr>
          </a:p>
          <a:p>
            <a:pPr lvl="2">
              <a:buNone/>
            </a:pPr>
            <a:endParaRPr lang="en-US" sz="6500" dirty="0"/>
          </a:p>
          <a:p>
            <a:pPr lvl="2">
              <a:buNone/>
            </a:pPr>
            <a:r>
              <a:rPr lang="en-US" sz="7200" dirty="0">
                <a:latin typeface="Times New Roman" panose="02020603050405020304" pitchFamily="18" charset="0"/>
                <a:cs typeface="Arial" panose="020B0604020202020204" pitchFamily="34" charset="0"/>
              </a:rPr>
              <a:t>RDA: </a:t>
            </a:r>
          </a:p>
          <a:p>
            <a:pPr lvl="2">
              <a:buNone/>
            </a:pPr>
            <a:r>
              <a:rPr lang="ar-AE" sz="7200" dirty="0">
                <a:solidFill>
                  <a:srgbClr val="FF0000"/>
                </a:solidFill>
                <a:latin typeface="Times New Roman" panose="02020603050405020304" pitchFamily="18" charset="0"/>
                <a:cs typeface="Times New Roman" panose="02020603050405020304" pitchFamily="18" charset="0"/>
              </a:rPr>
              <a:t>                        </a:t>
            </a:r>
            <a:r>
              <a:rPr lang="en-US" sz="7200" dirty="0">
                <a:solidFill>
                  <a:srgbClr val="FF0000"/>
                </a:solidFill>
                <a:latin typeface="Times New Roman" panose="02020603050405020304" pitchFamily="18" charset="0"/>
                <a:cs typeface="Times New Roman" panose="02020603050405020304" pitchFamily="18" charset="0"/>
              </a:rPr>
              <a:t>[Place of publication not identified] : [publisher not identified]</a:t>
            </a:r>
            <a:endParaRPr lang="ar-SA" sz="7200" dirty="0">
              <a:solidFill>
                <a:srgbClr val="FF0000"/>
              </a:solidFill>
              <a:latin typeface="Times New Roman" panose="02020603050405020304" pitchFamily="18" charset="0"/>
              <a:cs typeface="Times New Roman" panose="02020603050405020304" pitchFamily="18" charset="0"/>
            </a:endParaRPr>
          </a:p>
          <a:p>
            <a:pPr lvl="2">
              <a:buNone/>
            </a:pPr>
            <a:endParaRPr lang="ar-SA" sz="7200" dirty="0">
              <a:solidFill>
                <a:srgbClr val="FF0000"/>
              </a:solidFill>
              <a:latin typeface="Times New Roman" panose="02020603050405020304" pitchFamily="18" charset="0"/>
              <a:cs typeface="Times New Roman" panose="02020603050405020304" pitchFamily="18" charset="0"/>
            </a:endParaRPr>
          </a:p>
          <a:p>
            <a:pPr lvl="2" algn="ctr">
              <a:buNone/>
            </a:pPr>
            <a:r>
              <a:rPr lang="ar-SA" sz="7200" dirty="0">
                <a:solidFill>
                  <a:srgbClr val="FF0000"/>
                </a:solidFill>
                <a:latin typeface="Times New Roman" panose="02020603050405020304" pitchFamily="18" charset="0"/>
                <a:cs typeface="Times New Roman" panose="02020603050405020304" pitchFamily="18" charset="0"/>
              </a:rPr>
              <a:t>[</a:t>
            </a:r>
            <a:r>
              <a:rPr lang="ar-SA" sz="7200" b="1" dirty="0">
                <a:solidFill>
                  <a:srgbClr val="FF0000"/>
                </a:solidFill>
                <a:latin typeface="Times New Roman" panose="02020603050405020304" pitchFamily="18" charset="0"/>
                <a:cs typeface="Times New Roman" panose="02020603050405020304" pitchFamily="18" charset="0"/>
              </a:rPr>
              <a:t>مكان النشر غير معرف</a:t>
            </a:r>
            <a:r>
              <a:rPr lang="ar-SA" sz="7200" dirty="0">
                <a:solidFill>
                  <a:srgbClr val="FF0000"/>
                </a:solidFill>
                <a:latin typeface="Times New Roman" panose="02020603050405020304" pitchFamily="18" charset="0"/>
                <a:cs typeface="Times New Roman" panose="02020603050405020304" pitchFamily="18" charset="0"/>
              </a:rPr>
              <a:t>] : [</a:t>
            </a:r>
            <a:r>
              <a:rPr lang="ar-SA" sz="7200" b="1" dirty="0">
                <a:solidFill>
                  <a:srgbClr val="FF0000"/>
                </a:solidFill>
                <a:latin typeface="Times New Roman" panose="02020603050405020304" pitchFamily="18" charset="0"/>
                <a:cs typeface="Times New Roman" panose="02020603050405020304" pitchFamily="18" charset="0"/>
              </a:rPr>
              <a:t>الناشر غير معرف</a:t>
            </a:r>
            <a:r>
              <a:rPr lang="ar-SA" sz="7200" dirty="0">
                <a:solidFill>
                  <a:srgbClr val="FF0000"/>
                </a:solidFill>
                <a:latin typeface="Times New Roman" panose="02020603050405020304" pitchFamily="18" charset="0"/>
                <a:cs typeface="Times New Roman" panose="02020603050405020304" pitchFamily="18" charset="0"/>
              </a:rPr>
              <a:t>]</a:t>
            </a:r>
            <a:endParaRPr lang="en-US" sz="7200" dirty="0">
              <a:solidFill>
                <a:srgbClr val="FF0000"/>
              </a:solidFill>
              <a:latin typeface="Times New Roman" panose="02020603050405020304" pitchFamily="18" charset="0"/>
              <a:cs typeface="Times New Roman" panose="02020603050405020304" pitchFamily="18" charset="0"/>
            </a:endParaRPr>
          </a:p>
          <a:p>
            <a:pPr lvl="2">
              <a:buNone/>
            </a:pPr>
            <a:endParaRPr lang="en-US" sz="6500" dirty="0"/>
          </a:p>
          <a:p>
            <a:pPr lvl="2">
              <a:buNone/>
            </a:pPr>
            <a:endParaRPr lang="en-US" sz="7200" b="1" dirty="0">
              <a:solidFill>
                <a:srgbClr val="FF0000"/>
              </a:solidFill>
              <a:latin typeface="Times New Roman" panose="02020603050405020304" pitchFamily="18" charset="0"/>
              <a:cs typeface="Times New Roman" panose="02020603050405020304" pitchFamily="18" charset="0"/>
            </a:endParaRPr>
          </a:p>
        </p:txBody>
      </p:sp>
      <p:sp>
        <p:nvSpPr>
          <p:cNvPr id="6" name="Content Placeholder 1">
            <a:extLst>
              <a:ext uri="{FF2B5EF4-FFF2-40B4-BE49-F238E27FC236}">
                <a16:creationId xmlns:a16="http://schemas.microsoft.com/office/drawing/2014/main" id="{EABC51C6-F428-4058-BF2D-DF2F598A5ED2}"/>
              </a:ext>
            </a:extLst>
          </p:cNvPr>
          <p:cNvSpPr txBox="1">
            <a:spLocks/>
          </p:cNvSpPr>
          <p:nvPr/>
        </p:nvSpPr>
        <p:spPr>
          <a:xfrm>
            <a:off x="1632734" y="106353"/>
            <a:ext cx="9398080" cy="1134127"/>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None/>
              <a:defRPr/>
            </a:pPr>
            <a:r>
              <a:rPr lang="en-US" sz="3600"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1. Publication information and new MARC field : 260- 264…cont.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820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885E52B-639F-4A12-B583-A9DDE2FF6087}"/>
              </a:ext>
            </a:extLst>
          </p:cNvPr>
          <p:cNvSpPr>
            <a:spLocks noGrp="1"/>
          </p:cNvSpPr>
          <p:nvPr>
            <p:ph type="ftr" sz="quarter" idx="11"/>
          </p:nvPr>
        </p:nvSpPr>
        <p:spPr/>
        <p:txBody>
          <a:bodyPr/>
          <a:lstStyle/>
          <a:p>
            <a:r>
              <a:rPr lang="en-US"/>
              <a:t>MELCom 2018</a:t>
            </a:r>
          </a:p>
        </p:txBody>
      </p:sp>
      <p:sp>
        <p:nvSpPr>
          <p:cNvPr id="3" name="Slide Number Placeholder 2">
            <a:extLst>
              <a:ext uri="{FF2B5EF4-FFF2-40B4-BE49-F238E27FC236}">
                <a16:creationId xmlns:a16="http://schemas.microsoft.com/office/drawing/2014/main" id="{B8E476B2-CDD8-40F5-8403-D41DC8860342}"/>
              </a:ext>
            </a:extLst>
          </p:cNvPr>
          <p:cNvSpPr>
            <a:spLocks noGrp="1"/>
          </p:cNvSpPr>
          <p:nvPr>
            <p:ph type="sldNum" sz="quarter" idx="12"/>
          </p:nvPr>
        </p:nvSpPr>
        <p:spPr/>
        <p:txBody>
          <a:bodyPr/>
          <a:lstStyle/>
          <a:p>
            <a:fld id="{31890925-CC74-4507-B910-621DBC4ED881}" type="slidenum">
              <a:rPr lang="en-US" smtClean="0"/>
              <a:t>7</a:t>
            </a:fld>
            <a:endParaRPr lang="en-US"/>
          </a:p>
        </p:txBody>
      </p:sp>
      <p:sp>
        <p:nvSpPr>
          <p:cNvPr id="4" name="Content Placeholder 1">
            <a:extLst>
              <a:ext uri="{FF2B5EF4-FFF2-40B4-BE49-F238E27FC236}">
                <a16:creationId xmlns:a16="http://schemas.microsoft.com/office/drawing/2014/main" id="{7B00ABB0-9FB7-4A99-98AE-552207A7C210}"/>
              </a:ext>
            </a:extLst>
          </p:cNvPr>
          <p:cNvSpPr txBox="1">
            <a:spLocks/>
          </p:cNvSpPr>
          <p:nvPr/>
        </p:nvSpPr>
        <p:spPr>
          <a:xfrm>
            <a:off x="1632734" y="106354"/>
            <a:ext cx="9398080" cy="64064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None/>
              <a:defRPr/>
            </a:pPr>
            <a:r>
              <a:rPr lang="en-US" sz="3600"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2. Extent of text</a:t>
            </a:r>
            <a:endParaRPr lang="en-US"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A3AC001F-07DC-4BD0-A050-40E4B4E57BB4}"/>
              </a:ext>
            </a:extLst>
          </p:cNvPr>
          <p:cNvSpPr/>
          <p:nvPr/>
        </p:nvSpPr>
        <p:spPr>
          <a:xfrm>
            <a:off x="1632734" y="820181"/>
            <a:ext cx="9918564" cy="3628686"/>
          </a:xfrm>
          <a:prstGeom prst="rect">
            <a:avLst/>
          </a:prstGeom>
        </p:spPr>
        <p:txBody>
          <a:bodyPr wrap="square">
            <a:spAutoFit/>
          </a:bodyPr>
          <a:lstStyle/>
          <a:p>
            <a:pPr lvl="1">
              <a:defRPr/>
            </a:pPr>
            <a:r>
              <a:rPr lang="en-US" sz="1900" dirty="0">
                <a:latin typeface="Times New Roman" panose="02020603050405020304" pitchFamily="18" charset="0"/>
                <a:cs typeface="Arial" panose="020B0604020202020204" pitchFamily="34" charset="0"/>
              </a:rPr>
              <a:t>In the physical description area, terms such as “pages,” “volumes,” “portraits,” “illustrations,” and “color illustrations” are now spelled out.</a:t>
            </a:r>
          </a:p>
          <a:p>
            <a:pPr lvl="1">
              <a:defRPr/>
            </a:pPr>
            <a:r>
              <a:rPr lang="en-US" sz="1900" dirty="0">
                <a:latin typeface="Times New Roman" panose="02020603050405020304" pitchFamily="18" charset="0"/>
                <a:cs typeface="Arial" panose="020B0604020202020204" pitchFamily="34" charset="0"/>
              </a:rPr>
              <a:t>Examples:</a:t>
            </a:r>
          </a:p>
          <a:p>
            <a:pPr lvl="1">
              <a:defRPr/>
            </a:pPr>
            <a:r>
              <a:rPr lang="en-US" sz="1900" dirty="0">
                <a:latin typeface="Times New Roman" panose="02020603050405020304" pitchFamily="18" charset="0"/>
                <a:cs typeface="Arial" panose="020B0604020202020204" pitchFamily="34" charset="0"/>
              </a:rPr>
              <a:t>AACR2</a:t>
            </a:r>
          </a:p>
          <a:p>
            <a:pPr lvl="1" algn="ctr">
              <a:defRPr/>
            </a:pPr>
            <a:r>
              <a:rPr lang="en-US" dirty="0">
                <a:latin typeface="Times New Roman" panose="02020603050405020304" pitchFamily="18" charset="0"/>
                <a:cs typeface="Times New Roman" panose="02020603050405020304" pitchFamily="18" charset="0"/>
              </a:rPr>
              <a:t>86, [21] p. : col. ill., 1 folded map ; 24 cm.</a:t>
            </a:r>
          </a:p>
          <a:p>
            <a:pPr lvl="1" algn="ctr">
              <a:defRPr/>
            </a:pPr>
            <a:endParaRPr lang="en-US" dirty="0">
              <a:solidFill>
                <a:srgbClr val="FF0000"/>
              </a:solidFill>
              <a:latin typeface="Times New Roman" panose="02020603050405020304" pitchFamily="18" charset="0"/>
              <a:cs typeface="Times New Roman" panose="02020603050405020304" pitchFamily="18" charset="0"/>
            </a:endParaRPr>
          </a:p>
          <a:p>
            <a:pPr marL="786384" lvl="2" indent="-182880" algn="ctr">
              <a:lnSpc>
                <a:spcPct val="80000"/>
              </a:lnSpc>
              <a:spcBef>
                <a:spcPts val="250"/>
              </a:spcBef>
              <a:buClr>
                <a:schemeClr val="accent2">
                  <a:tint val="85000"/>
                  <a:satMod val="285000"/>
                </a:schemeClr>
              </a:buClr>
              <a:buSzPct val="100000"/>
              <a:defRPr/>
            </a:pPr>
            <a:r>
              <a:rPr lang="ar-SA" b="1" dirty="0">
                <a:solidFill>
                  <a:srgbClr val="FF0000"/>
                </a:solidFill>
                <a:latin typeface="Times New Roman" panose="02020603050405020304" pitchFamily="18" charset="0"/>
                <a:cs typeface="Times New Roman" panose="02020603050405020304" pitchFamily="18" charset="0"/>
              </a:rPr>
              <a:t>102، [12] ص. : إيض. لو.، خريطة مطوية ؛ 24 سم</a:t>
            </a:r>
            <a:r>
              <a:rPr lang="ar-SA"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lvl="1">
              <a:defRPr/>
            </a:pPr>
            <a:r>
              <a:rPr lang="en-US" sz="1900" dirty="0">
                <a:latin typeface="Times New Roman" panose="02020603050405020304" pitchFamily="18" charset="0"/>
                <a:cs typeface="Arial" panose="020B0604020202020204" pitchFamily="34" charset="0"/>
              </a:rPr>
              <a:t>RDA</a:t>
            </a:r>
          </a:p>
          <a:p>
            <a:pPr lvl="1">
              <a:defRPr/>
            </a:pPr>
            <a:endParaRPr lang="en-US" dirty="0"/>
          </a:p>
          <a:p>
            <a:pPr lvl="1">
              <a:defRPr/>
            </a:pPr>
            <a:r>
              <a:rPr lang="en-US"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86 pages, 21 </a:t>
            </a:r>
            <a:r>
              <a:rPr lang="en-US" dirty="0">
                <a:solidFill>
                  <a:srgbClr val="FF0000"/>
                </a:solidFill>
                <a:latin typeface="Times New Roman" panose="02020603050405020304" pitchFamily="18" charset="0"/>
                <a:cs typeface="Times New Roman" panose="02020603050405020304" pitchFamily="18" charset="0"/>
              </a:rPr>
              <a:t>unnumbered pages </a:t>
            </a:r>
            <a:r>
              <a:rPr lang="en-US" dirty="0">
                <a:latin typeface="Times New Roman" panose="02020603050405020304" pitchFamily="18" charset="0"/>
                <a:cs typeface="Times New Roman" panose="02020603050405020304" pitchFamily="18" charset="0"/>
              </a:rPr>
              <a:t>: colored </a:t>
            </a:r>
            <a:r>
              <a:rPr lang="en-US" dirty="0">
                <a:solidFill>
                  <a:srgbClr val="FF0000"/>
                </a:solidFill>
                <a:latin typeface="Times New Roman" panose="02020603050405020304" pitchFamily="18" charset="0"/>
                <a:cs typeface="Times New Roman" panose="02020603050405020304" pitchFamily="18" charset="0"/>
              </a:rPr>
              <a:t>illustrations</a:t>
            </a:r>
            <a:r>
              <a:rPr lang="en-US" dirty="0">
                <a:latin typeface="Times New Roman" panose="02020603050405020304" pitchFamily="18" charset="0"/>
                <a:cs typeface="Times New Roman" panose="02020603050405020304" pitchFamily="18" charset="0"/>
              </a:rPr>
              <a:t>, 1 </a:t>
            </a:r>
            <a:r>
              <a:rPr lang="en-US" dirty="0">
                <a:solidFill>
                  <a:srgbClr val="FF0000"/>
                </a:solidFill>
                <a:latin typeface="Times New Roman" panose="02020603050405020304" pitchFamily="18" charset="0"/>
                <a:cs typeface="Times New Roman" panose="02020603050405020304" pitchFamily="18" charset="0"/>
              </a:rPr>
              <a:t>folded map </a:t>
            </a:r>
            <a:r>
              <a:rPr lang="en-US" dirty="0">
                <a:latin typeface="Times New Roman" panose="02020603050405020304" pitchFamily="18" charset="0"/>
                <a:cs typeface="Times New Roman" panose="02020603050405020304" pitchFamily="18" charset="0"/>
              </a:rPr>
              <a:t>; 24 cm</a:t>
            </a:r>
          </a:p>
          <a:p>
            <a:pPr lvl="1">
              <a:defRPr/>
            </a:pPr>
            <a:endParaRPr lang="en-US" dirty="0">
              <a:solidFill>
                <a:srgbClr val="FF0000"/>
              </a:solidFill>
              <a:latin typeface="Times New Roman" panose="02020603050405020304" pitchFamily="18" charset="0"/>
              <a:cs typeface="Times New Roman" panose="02020603050405020304" pitchFamily="18" charset="0"/>
            </a:endParaRPr>
          </a:p>
          <a:p>
            <a:pPr marL="786384" lvl="2" indent="-182880" algn="ctr">
              <a:lnSpc>
                <a:spcPct val="80000"/>
              </a:lnSpc>
              <a:spcBef>
                <a:spcPts val="250"/>
              </a:spcBef>
              <a:buClr>
                <a:schemeClr val="accent2">
                  <a:tint val="85000"/>
                  <a:satMod val="285000"/>
                </a:schemeClr>
              </a:buClr>
              <a:buSzPct val="100000"/>
              <a:defRPr/>
            </a:pPr>
            <a:r>
              <a:rPr lang="ar-SA" b="1" dirty="0">
                <a:latin typeface="Times New Roman" panose="02020603050405020304" pitchFamily="18" charset="0"/>
                <a:cs typeface="Times New Roman" panose="02020603050405020304" pitchFamily="18" charset="0"/>
              </a:rPr>
              <a:t>102صفحة، 21 صفحة </a:t>
            </a:r>
            <a:r>
              <a:rPr lang="ar-SA" b="1" dirty="0">
                <a:solidFill>
                  <a:srgbClr val="FF0000"/>
                </a:solidFill>
                <a:latin typeface="Times New Roman" panose="02020603050405020304" pitchFamily="18" charset="0"/>
                <a:cs typeface="Times New Roman" panose="02020603050405020304" pitchFamily="18" charset="0"/>
              </a:rPr>
              <a:t>غير مرقمة : إيضاحيات </a:t>
            </a:r>
            <a:r>
              <a:rPr lang="ar-SA" b="1" dirty="0">
                <a:latin typeface="Times New Roman" panose="02020603050405020304" pitchFamily="18" charset="0"/>
                <a:cs typeface="Times New Roman" panose="02020603050405020304" pitchFamily="18" charset="0"/>
              </a:rPr>
              <a:t>ملونة</a:t>
            </a:r>
            <a:r>
              <a:rPr lang="ar-SA" b="1" dirty="0">
                <a:solidFill>
                  <a:srgbClr val="FF0000"/>
                </a:solidFill>
                <a:latin typeface="Times New Roman" panose="02020603050405020304" pitchFamily="18" charset="0"/>
                <a:cs typeface="Times New Roman" panose="02020603050405020304" pitchFamily="18" charset="0"/>
              </a:rPr>
              <a:t>، خريطة مطوية ؛ 24 سم</a:t>
            </a:r>
            <a:endParaRPr lang="en-US" b="1" dirty="0">
              <a:solidFill>
                <a:srgbClr val="FF0000"/>
              </a:solidFill>
              <a:latin typeface="Times New Roman" panose="02020603050405020304" pitchFamily="18" charset="0"/>
              <a:cs typeface="Times New Roman" panose="02020603050405020304" pitchFamily="18" charset="0"/>
            </a:endParaRPr>
          </a:p>
          <a:p>
            <a:pPr lvl="1">
              <a:defRPr/>
            </a:pPr>
            <a:endParaRPr lang="en-US" sz="1100" dirty="0"/>
          </a:p>
        </p:txBody>
      </p:sp>
      <p:sp>
        <p:nvSpPr>
          <p:cNvPr id="6" name="Rectangle 5">
            <a:extLst>
              <a:ext uri="{FF2B5EF4-FFF2-40B4-BE49-F238E27FC236}">
                <a16:creationId xmlns:a16="http://schemas.microsoft.com/office/drawing/2014/main" id="{7A18A28B-986B-4801-86D5-A78C2A6F0368}"/>
              </a:ext>
            </a:extLst>
          </p:cNvPr>
          <p:cNvSpPr/>
          <p:nvPr/>
        </p:nvSpPr>
        <p:spPr>
          <a:xfrm>
            <a:off x="3023118" y="4522055"/>
            <a:ext cx="8528178" cy="1477328"/>
          </a:xfrm>
          <a:prstGeom prst="rect">
            <a:avLst/>
          </a:prstGeom>
        </p:spPr>
        <p:txBody>
          <a:bodyPr wrap="square">
            <a:spAutoFit/>
          </a:bodyPr>
          <a:lstStyle/>
          <a:p>
            <a:pPr lvl="1">
              <a:defRPr/>
            </a:pPr>
            <a:r>
              <a:rPr lang="en-US" b="1" dirty="0"/>
              <a:t>1 volume </a:t>
            </a:r>
            <a:r>
              <a:rPr lang="en-US" b="1" dirty="0">
                <a:solidFill>
                  <a:srgbClr val="FF0000"/>
                </a:solidFill>
              </a:rPr>
              <a:t>(Loose-leaf) = </a:t>
            </a:r>
            <a:r>
              <a:rPr lang="ar-SA" b="1" dirty="0">
                <a:latin typeface="Times New Roman" panose="02020603050405020304" pitchFamily="18" charset="0"/>
                <a:cs typeface="Times New Roman" panose="02020603050405020304" pitchFamily="18" charset="0"/>
              </a:rPr>
              <a:t>1 مجلد </a:t>
            </a:r>
            <a:r>
              <a:rPr lang="ar-SA" b="1" dirty="0">
                <a:solidFill>
                  <a:srgbClr val="FF0000"/>
                </a:solidFill>
                <a:latin typeface="Times New Roman" panose="02020603050405020304" pitchFamily="18" charset="0"/>
                <a:cs typeface="Times New Roman" panose="02020603050405020304" pitchFamily="18" charset="0"/>
              </a:rPr>
              <a:t>(ورق سائب)</a:t>
            </a:r>
            <a:endParaRPr lang="en-US" b="1" dirty="0">
              <a:solidFill>
                <a:srgbClr val="FF0000"/>
              </a:solidFill>
              <a:latin typeface="Times New Roman" panose="02020603050405020304" pitchFamily="18" charset="0"/>
              <a:cs typeface="Times New Roman" panose="02020603050405020304" pitchFamily="18" charset="0"/>
            </a:endParaRPr>
          </a:p>
          <a:p>
            <a:pPr lvl="1">
              <a:defRPr/>
            </a:pPr>
            <a:r>
              <a:rPr lang="en-US" b="1" dirty="0">
                <a:solidFill>
                  <a:srgbClr val="FF0000"/>
                </a:solidFill>
              </a:rPr>
              <a:t>approximately </a:t>
            </a:r>
            <a:r>
              <a:rPr lang="en-US" b="1" dirty="0"/>
              <a:t>600 pages </a:t>
            </a:r>
            <a:r>
              <a:rPr lang="en-US" b="1" dirty="0">
                <a:solidFill>
                  <a:srgbClr val="FF0000"/>
                </a:solidFill>
              </a:rPr>
              <a:t>=</a:t>
            </a:r>
            <a:r>
              <a:rPr lang="ar-SA" b="1" dirty="0">
                <a:solidFill>
                  <a:srgbClr val="FF0000"/>
                </a:solidFill>
              </a:rPr>
              <a:t>  </a:t>
            </a:r>
            <a:r>
              <a:rPr lang="ar-SA" b="1" dirty="0">
                <a:solidFill>
                  <a:srgbClr val="FF0000"/>
                </a:solidFill>
                <a:latin typeface="Times New Roman" panose="02020603050405020304" pitchFamily="18" charset="0"/>
                <a:cs typeface="Times New Roman" panose="02020603050405020304" pitchFamily="18" charset="0"/>
              </a:rPr>
              <a:t> حوالي </a:t>
            </a:r>
            <a:r>
              <a:rPr lang="ar-SA" b="1" dirty="0">
                <a:latin typeface="Times New Roman" panose="02020603050405020304" pitchFamily="18" charset="0"/>
                <a:cs typeface="Times New Roman" panose="02020603050405020304" pitchFamily="18" charset="0"/>
              </a:rPr>
              <a:t>600 صفحة </a:t>
            </a:r>
            <a:endParaRPr lang="en-US" b="1" dirty="0">
              <a:latin typeface="Times New Roman" panose="02020603050405020304" pitchFamily="18" charset="0"/>
              <a:cs typeface="Times New Roman" panose="02020603050405020304" pitchFamily="18" charset="0"/>
            </a:endParaRPr>
          </a:p>
          <a:p>
            <a:pPr lvl="1">
              <a:defRPr/>
            </a:pPr>
            <a:r>
              <a:rPr lang="en-US" b="1" dirty="0"/>
              <a:t>329,</a:t>
            </a:r>
            <a:r>
              <a:rPr lang="en-US" b="1" dirty="0">
                <a:solidFill>
                  <a:srgbClr val="FF0000"/>
                </a:solidFill>
              </a:rPr>
              <a:t> that is, </a:t>
            </a:r>
            <a:r>
              <a:rPr lang="en-US" b="1" dirty="0"/>
              <a:t>392 pages </a:t>
            </a:r>
            <a:r>
              <a:rPr lang="en-US" b="1" dirty="0">
                <a:solidFill>
                  <a:srgbClr val="FF0000"/>
                </a:solidFill>
              </a:rPr>
              <a:t>= </a:t>
            </a:r>
            <a:r>
              <a:rPr lang="ar-SA" b="1" dirty="0">
                <a:latin typeface="Times New Roman" panose="02020603050405020304" pitchFamily="18" charset="0"/>
                <a:cs typeface="Times New Roman" panose="02020603050405020304" pitchFamily="18" charset="0"/>
              </a:rPr>
              <a:t>329</a:t>
            </a:r>
            <a:r>
              <a:rPr lang="ar-SA" b="1" dirty="0">
                <a:solidFill>
                  <a:srgbClr val="FF0000"/>
                </a:solidFill>
                <a:latin typeface="Times New Roman" panose="02020603050405020304" pitchFamily="18" charset="0"/>
                <a:cs typeface="Times New Roman" panose="02020603050405020304" pitchFamily="18" charset="0"/>
              </a:rPr>
              <a:t>، أي،</a:t>
            </a:r>
            <a:r>
              <a:rPr lang="ar-SA" b="1" dirty="0">
                <a:latin typeface="Times New Roman" panose="02020603050405020304" pitchFamily="18" charset="0"/>
                <a:cs typeface="Times New Roman" panose="02020603050405020304" pitchFamily="18" charset="0"/>
              </a:rPr>
              <a:t>392 صفحة</a:t>
            </a:r>
            <a:endParaRPr lang="en-US" b="1" dirty="0">
              <a:latin typeface="Times New Roman" panose="02020603050405020304" pitchFamily="18" charset="0"/>
              <a:cs typeface="Times New Roman" panose="02020603050405020304" pitchFamily="18" charset="0"/>
            </a:endParaRPr>
          </a:p>
          <a:p>
            <a:pPr lvl="1">
              <a:defRPr/>
            </a:pPr>
            <a:r>
              <a:rPr lang="en-US" b="1" dirty="0"/>
              <a:t>450 pages </a:t>
            </a:r>
            <a:r>
              <a:rPr lang="en-US" b="1" dirty="0">
                <a:solidFill>
                  <a:srgbClr val="FF0000"/>
                </a:solidFill>
              </a:rPr>
              <a:t>in various </a:t>
            </a:r>
            <a:r>
              <a:rPr lang="en-US" b="1" dirty="0" err="1">
                <a:solidFill>
                  <a:srgbClr val="FF0000"/>
                </a:solidFill>
              </a:rPr>
              <a:t>pagings</a:t>
            </a:r>
            <a:r>
              <a:rPr lang="en-US" b="1" dirty="0">
                <a:solidFill>
                  <a:srgbClr val="FF0000"/>
                </a:solidFill>
              </a:rPr>
              <a:t> = </a:t>
            </a:r>
            <a:r>
              <a:rPr lang="ar-SA" b="1" dirty="0">
                <a:latin typeface="Times New Roman" panose="02020603050405020304" pitchFamily="18" charset="0"/>
                <a:cs typeface="Times New Roman" panose="02020603050405020304" pitchFamily="18" charset="0"/>
              </a:rPr>
              <a:t>450 صفحة</a:t>
            </a:r>
            <a:r>
              <a:rPr lang="ar-SA" b="1" dirty="0">
                <a:solidFill>
                  <a:srgbClr val="FF0000"/>
                </a:solidFill>
                <a:latin typeface="Times New Roman" panose="02020603050405020304" pitchFamily="18" charset="0"/>
                <a:cs typeface="Times New Roman" panose="02020603050405020304" pitchFamily="18" charset="0"/>
              </a:rPr>
              <a:t> في تعدادات مختلفة للصفحات</a:t>
            </a:r>
            <a:endParaRPr lang="en-US" b="1" dirty="0">
              <a:solidFill>
                <a:srgbClr val="FF0000"/>
              </a:solidFill>
              <a:latin typeface="Times New Roman" panose="02020603050405020304" pitchFamily="18" charset="0"/>
              <a:cs typeface="Times New Roman" panose="02020603050405020304" pitchFamily="18" charset="0"/>
            </a:endParaRPr>
          </a:p>
          <a:p>
            <a:pPr lvl="1">
              <a:defRPr/>
            </a:pPr>
            <a:r>
              <a:rPr lang="en-US" b="1" dirty="0"/>
              <a:t>256 leaves </a:t>
            </a:r>
            <a:r>
              <a:rPr lang="en-US" b="1" dirty="0">
                <a:solidFill>
                  <a:srgbClr val="FF0000"/>
                </a:solidFill>
              </a:rPr>
              <a:t>in various foliations = </a:t>
            </a:r>
            <a:r>
              <a:rPr lang="ar-SA" b="1" dirty="0">
                <a:latin typeface="Times New Roman" panose="02020603050405020304" pitchFamily="18" charset="0"/>
                <a:cs typeface="Times New Roman" panose="02020603050405020304" pitchFamily="18" charset="0"/>
              </a:rPr>
              <a:t>256 ورقة </a:t>
            </a:r>
            <a:r>
              <a:rPr lang="ar-SA" b="1" dirty="0">
                <a:solidFill>
                  <a:srgbClr val="FF0000"/>
                </a:solidFill>
                <a:latin typeface="Times New Roman" panose="02020603050405020304" pitchFamily="18" charset="0"/>
                <a:cs typeface="Times New Roman" panose="02020603050405020304" pitchFamily="18" charset="0"/>
              </a:rPr>
              <a:t>في تعدادات مختلفة للأوراق</a:t>
            </a:r>
            <a:r>
              <a:rPr lang="en-US"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08983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86567" y="1997839"/>
            <a:ext cx="9366390" cy="2862322"/>
          </a:xfrm>
          <a:prstGeom prst="rect">
            <a:avLst/>
          </a:prstGeom>
        </p:spPr>
        <p:txBody>
          <a:bodyPr wrap="square">
            <a:spAutoFit/>
          </a:bodyPr>
          <a:lstStyle/>
          <a:p>
            <a:pPr>
              <a:defRPr/>
            </a:pPr>
            <a:r>
              <a:rPr lang="en-US" dirty="0"/>
              <a:t>GMD replaced by three new elements:</a:t>
            </a:r>
          </a:p>
          <a:p>
            <a:pPr>
              <a:defRPr/>
            </a:pPr>
            <a:endParaRPr lang="en-US" dirty="0"/>
          </a:p>
          <a:p>
            <a:pPr marL="800100" lvl="1" indent="-342900">
              <a:buAutoNum type="arabicPlain" startAt="336"/>
              <a:defRPr/>
            </a:pPr>
            <a:r>
              <a:rPr lang="en-US" b="1" dirty="0">
                <a:solidFill>
                  <a:srgbClr val="FF0000"/>
                </a:solidFill>
              </a:rPr>
              <a:t> Content type = </a:t>
            </a:r>
            <a:r>
              <a:rPr lang="ar-AE" b="1" dirty="0">
                <a:solidFill>
                  <a:srgbClr val="FF0000"/>
                </a:solidFill>
                <a:latin typeface="Times New Roman" panose="02020603050405020304" pitchFamily="18" charset="0"/>
                <a:cs typeface="Times New Roman" panose="02020603050405020304" pitchFamily="18" charset="0"/>
              </a:rPr>
              <a:t>نوع المحتوى </a:t>
            </a:r>
            <a:endParaRPr lang="en-US" b="1" dirty="0">
              <a:solidFill>
                <a:srgbClr val="FF0000"/>
              </a:solidFill>
              <a:latin typeface="Times New Roman" panose="02020603050405020304" pitchFamily="18" charset="0"/>
              <a:cs typeface="Times New Roman" panose="02020603050405020304" pitchFamily="18" charset="0"/>
            </a:endParaRPr>
          </a:p>
          <a:p>
            <a:pPr lvl="1">
              <a:defRPr/>
            </a:pPr>
            <a:r>
              <a:rPr lang="en-US" dirty="0"/>
              <a:t>(performed music, spoken word, text, etc.)</a:t>
            </a:r>
          </a:p>
          <a:p>
            <a:pPr lvl="1">
              <a:defRPr/>
            </a:pPr>
            <a:endParaRPr lang="en-US" dirty="0"/>
          </a:p>
          <a:p>
            <a:pPr lvl="1">
              <a:defRPr/>
            </a:pPr>
            <a:r>
              <a:rPr lang="en-US" b="1" dirty="0">
                <a:solidFill>
                  <a:srgbClr val="FF0000"/>
                </a:solidFill>
              </a:rPr>
              <a:t>337 Media type = </a:t>
            </a:r>
            <a:r>
              <a:rPr lang="ar-AE" b="1" dirty="0">
                <a:solidFill>
                  <a:srgbClr val="FF0000"/>
                </a:solidFill>
                <a:latin typeface="Times New Roman" panose="02020603050405020304" pitchFamily="18" charset="0"/>
                <a:cs typeface="Times New Roman" panose="02020603050405020304" pitchFamily="18" charset="0"/>
              </a:rPr>
              <a:t>نوع الوسائط </a:t>
            </a:r>
            <a:endParaRPr lang="en-US" b="1" dirty="0">
              <a:solidFill>
                <a:srgbClr val="FF0000"/>
              </a:solidFill>
              <a:latin typeface="Times New Roman" panose="02020603050405020304" pitchFamily="18" charset="0"/>
              <a:cs typeface="Times New Roman" panose="02020603050405020304" pitchFamily="18" charset="0"/>
            </a:endParaRPr>
          </a:p>
          <a:p>
            <a:pPr lvl="1">
              <a:defRPr/>
            </a:pPr>
            <a:r>
              <a:rPr lang="en-US" dirty="0"/>
              <a:t>(audio, microform, video, etc.)</a:t>
            </a:r>
          </a:p>
          <a:p>
            <a:pPr lvl="1">
              <a:defRPr/>
            </a:pPr>
            <a:r>
              <a:rPr lang="en-US" dirty="0"/>
              <a:t>	</a:t>
            </a:r>
          </a:p>
          <a:p>
            <a:pPr marL="800100" lvl="1" indent="-342900">
              <a:buAutoNum type="arabicPlain" startAt="338"/>
              <a:defRPr/>
            </a:pPr>
            <a:r>
              <a:rPr lang="en-US" b="1" dirty="0">
                <a:solidFill>
                  <a:srgbClr val="FF0000"/>
                </a:solidFill>
              </a:rPr>
              <a:t> Carrier type = </a:t>
            </a:r>
            <a:r>
              <a:rPr lang="ar-AE" b="1" dirty="0">
                <a:solidFill>
                  <a:srgbClr val="FF0000"/>
                </a:solidFill>
                <a:latin typeface="Times New Roman" panose="02020603050405020304" pitchFamily="18" charset="0"/>
                <a:cs typeface="Times New Roman" panose="02020603050405020304" pitchFamily="18" charset="0"/>
              </a:rPr>
              <a:t>نوع الناقل </a:t>
            </a:r>
            <a:r>
              <a:rPr lang="en-US" dirty="0">
                <a:solidFill>
                  <a:srgbClr val="FF0000"/>
                </a:solidFill>
                <a:latin typeface="Times New Roman" panose="02020603050405020304" pitchFamily="18" charset="0"/>
                <a:cs typeface="Times New Roman" panose="02020603050405020304" pitchFamily="18" charset="0"/>
              </a:rPr>
              <a:t> </a:t>
            </a:r>
          </a:p>
          <a:p>
            <a:pPr lvl="1">
              <a:defRPr/>
            </a:pPr>
            <a:r>
              <a:rPr lang="en-US" dirty="0"/>
              <a:t>(audio disc, online resource, videodisc, etc.)</a:t>
            </a:r>
          </a:p>
        </p:txBody>
      </p:sp>
      <p:sp>
        <p:nvSpPr>
          <p:cNvPr id="4" name="Title 2"/>
          <p:cNvSpPr>
            <a:spLocks noGrp="1"/>
          </p:cNvSpPr>
          <p:nvPr>
            <p:ph type="title"/>
          </p:nvPr>
        </p:nvSpPr>
        <p:spPr>
          <a:xfrm>
            <a:off x="1981200" y="678682"/>
            <a:ext cx="9412014" cy="583324"/>
          </a:xfrm>
        </p:spPr>
        <p:txBody>
          <a:bodyPr>
            <a:noAutofit/>
          </a:bodyPr>
          <a:lstStyle/>
          <a:p>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3. No more [General Material Designation]</a:t>
            </a:r>
          </a:p>
        </p:txBody>
      </p:sp>
      <p:sp>
        <p:nvSpPr>
          <p:cNvPr id="5" name="Footer Placeholder 4">
            <a:extLst>
              <a:ext uri="{FF2B5EF4-FFF2-40B4-BE49-F238E27FC236}">
                <a16:creationId xmlns:a16="http://schemas.microsoft.com/office/drawing/2014/main" id="{FE0A7694-32A3-45FC-A3CC-F875CAE3430E}"/>
              </a:ext>
            </a:extLst>
          </p:cNvPr>
          <p:cNvSpPr>
            <a:spLocks noGrp="1"/>
          </p:cNvSpPr>
          <p:nvPr>
            <p:ph type="ftr" sz="quarter" idx="11"/>
          </p:nvPr>
        </p:nvSpPr>
        <p:spPr/>
        <p:txBody>
          <a:bodyPr/>
          <a:lstStyle/>
          <a:p>
            <a:r>
              <a:rPr lang="en-US" dirty="0" err="1"/>
              <a:t>MELCom</a:t>
            </a:r>
            <a:r>
              <a:rPr lang="en-US" dirty="0"/>
              <a:t> 2018</a:t>
            </a:r>
          </a:p>
        </p:txBody>
      </p:sp>
      <p:sp>
        <p:nvSpPr>
          <p:cNvPr id="6" name="Slide Number Placeholder 5">
            <a:extLst>
              <a:ext uri="{FF2B5EF4-FFF2-40B4-BE49-F238E27FC236}">
                <a16:creationId xmlns:a16="http://schemas.microsoft.com/office/drawing/2014/main" id="{8A46779B-0563-402B-87FC-D30368B1E352}"/>
              </a:ext>
            </a:extLst>
          </p:cNvPr>
          <p:cNvSpPr>
            <a:spLocks noGrp="1"/>
          </p:cNvSpPr>
          <p:nvPr>
            <p:ph type="sldNum" sz="quarter" idx="12"/>
          </p:nvPr>
        </p:nvSpPr>
        <p:spPr/>
        <p:txBody>
          <a:bodyPr/>
          <a:lstStyle/>
          <a:p>
            <a:fld id="{31890925-CC74-4507-B910-621DBC4ED881}" type="slidenum">
              <a:rPr lang="en-US" smtClean="0"/>
              <a:t>8</a:t>
            </a:fld>
            <a:endParaRPr lang="en-US"/>
          </a:p>
        </p:txBody>
      </p:sp>
    </p:spTree>
    <p:extLst>
      <p:ext uri="{BB962C8B-B14F-4D97-AF65-F5344CB8AC3E}">
        <p14:creationId xmlns:p14="http://schemas.microsoft.com/office/powerpoint/2010/main" val="884052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219200"/>
            <a:ext cx="8229600" cy="4449764"/>
          </a:xfrm>
        </p:spPr>
        <p:txBody>
          <a:bodyPr>
            <a:normAutofit/>
          </a:bodyPr>
          <a:lstStyle/>
          <a:p>
            <a:pPr>
              <a:buNone/>
            </a:pPr>
            <a:r>
              <a:rPr lang="en-US" sz="2000" dirty="0"/>
              <a:t>MARC Code List for Content Types:</a:t>
            </a:r>
          </a:p>
          <a:p>
            <a:pPr>
              <a:buNone/>
            </a:pPr>
            <a:endParaRPr lang="en-US" sz="2400" dirty="0"/>
          </a:p>
          <a:p>
            <a:pPr lvl="2">
              <a:buNone/>
            </a:pPr>
            <a:endParaRPr lang="en-US" sz="2000" dirty="0"/>
          </a:p>
          <a:p>
            <a:pPr lvl="2"/>
            <a:endParaRPr lang="en-US" sz="2000" dirty="0"/>
          </a:p>
        </p:txBody>
      </p:sp>
      <p:graphicFrame>
        <p:nvGraphicFramePr>
          <p:cNvPr id="4" name="Table 3"/>
          <p:cNvGraphicFramePr>
            <a:graphicFrameLocks noGrp="1"/>
          </p:cNvGraphicFramePr>
          <p:nvPr>
            <p:extLst/>
          </p:nvPr>
        </p:nvGraphicFramePr>
        <p:xfrm>
          <a:off x="2895600" y="1752600"/>
          <a:ext cx="6332376" cy="3810000"/>
        </p:xfrm>
        <a:graphic>
          <a:graphicData uri="http://schemas.openxmlformats.org/drawingml/2006/table">
            <a:tbl>
              <a:tblPr firstRow="1" bandRow="1">
                <a:tableStyleId>{5C22544A-7EE6-4342-B048-85BDC9FD1C3A}</a:tableStyleId>
              </a:tblPr>
              <a:tblGrid>
                <a:gridCol w="2108200">
                  <a:extLst>
                    <a:ext uri="{9D8B030D-6E8A-4147-A177-3AD203B41FA5}">
                      <a16:colId xmlns:a16="http://schemas.microsoft.com/office/drawing/2014/main" val="20000"/>
                    </a:ext>
                  </a:extLst>
                </a:gridCol>
                <a:gridCol w="2108200">
                  <a:extLst>
                    <a:ext uri="{9D8B030D-6E8A-4147-A177-3AD203B41FA5}">
                      <a16:colId xmlns:a16="http://schemas.microsoft.com/office/drawing/2014/main" val="20001"/>
                    </a:ext>
                  </a:extLst>
                </a:gridCol>
                <a:gridCol w="2115976">
                  <a:extLst>
                    <a:ext uri="{9D8B030D-6E8A-4147-A177-3AD203B41FA5}">
                      <a16:colId xmlns:a16="http://schemas.microsoft.com/office/drawing/2014/main" val="20002"/>
                    </a:ext>
                  </a:extLst>
                </a:gridCol>
              </a:tblGrid>
              <a:tr h="914400">
                <a:tc>
                  <a:txBody>
                    <a:bodyPr/>
                    <a:lstStyle/>
                    <a:p>
                      <a:r>
                        <a:rPr lang="en-US" sz="1800" dirty="0"/>
                        <a:t>RDA Content Terms 336 $a</a:t>
                      </a:r>
                    </a:p>
                  </a:txBody>
                  <a:tcPr/>
                </a:tc>
                <a:tc>
                  <a:txBody>
                    <a:bodyPr/>
                    <a:lstStyle/>
                    <a:p>
                      <a:r>
                        <a:rPr lang="en-US" sz="1800" dirty="0"/>
                        <a:t>MARC Codes for RDA Terms</a:t>
                      </a:r>
                    </a:p>
                    <a:p>
                      <a:r>
                        <a:rPr lang="en-US" sz="1800" dirty="0"/>
                        <a:t>336 $b</a:t>
                      </a:r>
                    </a:p>
                  </a:txBody>
                  <a:tcPr/>
                </a:tc>
                <a:tc>
                  <a:txBody>
                    <a:bodyPr/>
                    <a:lstStyle/>
                    <a:p>
                      <a:r>
                        <a:rPr lang="en-US" sz="1800" dirty="0"/>
                        <a:t>RDA Content Terms 336 $a (Arabic)</a:t>
                      </a:r>
                    </a:p>
                  </a:txBody>
                  <a:tcPr/>
                </a:tc>
                <a:extLst>
                  <a:ext uri="{0D108BD9-81ED-4DB2-BD59-A6C34878D82A}">
                    <a16:rowId xmlns:a16="http://schemas.microsoft.com/office/drawing/2014/main" val="10000"/>
                  </a:ext>
                </a:extLst>
              </a:tr>
              <a:tr h="341711">
                <a:tc>
                  <a:txBody>
                    <a:bodyPr/>
                    <a:lstStyle/>
                    <a:p>
                      <a:pPr marL="0" algn="l" defTabSz="457200" rtl="0" eaLnBrk="1" latinLnBrk="0" hangingPunct="1">
                        <a:buNone/>
                      </a:pPr>
                      <a:r>
                        <a:rPr lang="en-US" sz="1600" b="1" kern="1200" dirty="0">
                          <a:solidFill>
                            <a:schemeClr val="dk1"/>
                          </a:solidFill>
                          <a:latin typeface="+mn-lt"/>
                          <a:ea typeface="+mn-ea"/>
                          <a:cs typeface="+mn-cs"/>
                        </a:rPr>
                        <a:t>text</a:t>
                      </a:r>
                    </a:p>
                  </a:txBody>
                  <a:tcPr/>
                </a:tc>
                <a:tc>
                  <a:txBody>
                    <a:bodyPr/>
                    <a:lstStyle/>
                    <a:p>
                      <a:pPr marL="0" algn="l" defTabSz="457200" rtl="0" eaLnBrk="1" latinLnBrk="0" hangingPunct="1">
                        <a:buNone/>
                      </a:pPr>
                      <a:r>
                        <a:rPr lang="en-US" sz="1600" b="1" kern="1200" dirty="0">
                          <a:solidFill>
                            <a:schemeClr val="dk1"/>
                          </a:solidFill>
                          <a:latin typeface="+mn-lt"/>
                          <a:ea typeface="+mn-ea"/>
                          <a:cs typeface="+mn-cs"/>
                        </a:rPr>
                        <a:t>txt</a:t>
                      </a:r>
                    </a:p>
                  </a:txBody>
                  <a:tcPr/>
                </a:tc>
                <a:tc>
                  <a:txBody>
                    <a:bodyPr/>
                    <a:lstStyle/>
                    <a:p>
                      <a:pPr algn="r"/>
                      <a:r>
                        <a:rPr kumimoji="0" lang="ar-SA" sz="1800" b="1" kern="1200" dirty="0">
                          <a:solidFill>
                            <a:schemeClr val="tx1"/>
                          </a:solidFill>
                          <a:latin typeface="Times New Roman" panose="02020603050405020304" pitchFamily="18" charset="0"/>
                          <a:ea typeface="+mn-ea"/>
                          <a:cs typeface="Times New Roman" panose="02020603050405020304" pitchFamily="18" charset="0"/>
                        </a:rPr>
                        <a:t>نص</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1"/>
                  </a:ext>
                </a:extLst>
              </a:tr>
              <a:tr h="320040">
                <a:tc>
                  <a:txBody>
                    <a:bodyPr/>
                    <a:lstStyle/>
                    <a:p>
                      <a:pPr marL="0" algn="l" defTabSz="457200" rtl="0" eaLnBrk="1" latinLnBrk="0" hangingPunct="1">
                        <a:buNone/>
                      </a:pPr>
                      <a:r>
                        <a:rPr lang="en-US" sz="1600" b="1" kern="1200" dirty="0">
                          <a:solidFill>
                            <a:schemeClr val="dk1"/>
                          </a:solidFill>
                          <a:latin typeface="+mn-lt"/>
                          <a:ea typeface="+mn-ea"/>
                          <a:cs typeface="+mn-cs"/>
                        </a:rPr>
                        <a:t>notated music</a:t>
                      </a:r>
                    </a:p>
                  </a:txBody>
                  <a:tcPr/>
                </a:tc>
                <a:tc>
                  <a:txBody>
                    <a:bodyPr/>
                    <a:lstStyle/>
                    <a:p>
                      <a:pPr marL="0" algn="l" defTabSz="457200" rtl="0" eaLnBrk="1" latinLnBrk="0" hangingPunct="1">
                        <a:buNone/>
                      </a:pPr>
                      <a:r>
                        <a:rPr lang="en-US" sz="1600" b="1" kern="1200" dirty="0" err="1">
                          <a:solidFill>
                            <a:schemeClr val="dk1"/>
                          </a:solidFill>
                          <a:latin typeface="+mn-lt"/>
                          <a:ea typeface="+mn-ea"/>
                          <a:cs typeface="+mn-cs"/>
                        </a:rPr>
                        <a:t>ntm</a:t>
                      </a:r>
                      <a:endParaRPr lang="en-US" sz="1600" b="1" kern="1200" dirty="0">
                        <a:solidFill>
                          <a:schemeClr val="dk1"/>
                        </a:solidFill>
                        <a:latin typeface="+mn-lt"/>
                        <a:ea typeface="+mn-ea"/>
                        <a:cs typeface="+mn-cs"/>
                      </a:endParaRPr>
                    </a:p>
                  </a:txBody>
                  <a:tcPr/>
                </a:tc>
                <a:tc>
                  <a:txBody>
                    <a:bodyPr/>
                    <a:lstStyle/>
                    <a:p>
                      <a:pPr algn="r"/>
                      <a:r>
                        <a:rPr kumimoji="0" lang="ar-SA" sz="1800" b="1" kern="1200" dirty="0">
                          <a:solidFill>
                            <a:schemeClr val="tx1"/>
                          </a:solidFill>
                          <a:latin typeface="Times New Roman" panose="02020603050405020304" pitchFamily="18" charset="0"/>
                          <a:ea typeface="+mn-ea"/>
                          <a:cs typeface="Times New Roman" panose="02020603050405020304" pitchFamily="18" charset="0"/>
                        </a:rPr>
                        <a:t>موسيقى</a:t>
                      </a:r>
                      <a:r>
                        <a:rPr lang="ar-SA" sz="1800" dirty="0"/>
                        <a:t> </a:t>
                      </a:r>
                      <a:r>
                        <a:rPr lang="ar-SA" sz="1800" b="1" kern="1200" dirty="0">
                          <a:solidFill>
                            <a:srgbClr val="FF0000"/>
                          </a:solidFill>
                          <a:latin typeface="Times New Roman" panose="02020603050405020304" pitchFamily="18" charset="0"/>
                          <a:ea typeface="+mn-ea"/>
                          <a:cs typeface="Times New Roman" panose="02020603050405020304" pitchFamily="18" charset="0"/>
                        </a:rPr>
                        <a:t>مرمزة/مدونة</a:t>
                      </a:r>
                      <a:endParaRPr lang="en-US" sz="18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2"/>
                  </a:ext>
                </a:extLst>
              </a:tr>
              <a:tr h="563880">
                <a:tc>
                  <a:txBody>
                    <a:bodyPr/>
                    <a:lstStyle/>
                    <a:p>
                      <a:pPr marL="0" algn="l" defTabSz="457200" rtl="0" eaLnBrk="1" latinLnBrk="0" hangingPunct="1">
                        <a:buNone/>
                      </a:pPr>
                      <a:r>
                        <a:rPr lang="en-US" sz="1600" b="1" kern="1200" dirty="0">
                          <a:solidFill>
                            <a:schemeClr val="dk1"/>
                          </a:solidFill>
                          <a:latin typeface="+mn-lt"/>
                          <a:ea typeface="+mn-ea"/>
                          <a:cs typeface="+mn-cs"/>
                        </a:rPr>
                        <a:t>two-dimensional moving image</a:t>
                      </a:r>
                    </a:p>
                  </a:txBody>
                  <a:tcPr/>
                </a:tc>
                <a:tc>
                  <a:txBody>
                    <a:bodyPr/>
                    <a:lstStyle/>
                    <a:p>
                      <a:pPr marL="0" algn="l" defTabSz="457200" rtl="0" eaLnBrk="1" latinLnBrk="0" hangingPunct="1">
                        <a:buNone/>
                      </a:pPr>
                      <a:r>
                        <a:rPr lang="en-US" sz="1600" b="1" kern="1200" dirty="0" err="1">
                          <a:solidFill>
                            <a:schemeClr val="dk1"/>
                          </a:solidFill>
                          <a:latin typeface="+mn-lt"/>
                          <a:ea typeface="+mn-ea"/>
                          <a:cs typeface="+mn-cs"/>
                        </a:rPr>
                        <a:t>tdi</a:t>
                      </a:r>
                      <a:endParaRPr lang="en-US" sz="1600" b="1" kern="1200" dirty="0">
                        <a:solidFill>
                          <a:schemeClr val="dk1"/>
                        </a:solidFill>
                        <a:latin typeface="+mn-lt"/>
                        <a:ea typeface="+mn-ea"/>
                        <a:cs typeface="+mn-cs"/>
                      </a:endParaRPr>
                    </a:p>
                  </a:txBody>
                  <a:tcPr/>
                </a:tc>
                <a:tc>
                  <a:txBody>
                    <a:bodyPr/>
                    <a:lstStyle/>
                    <a:p>
                      <a:pPr marL="0" algn="r" defTabSz="457200" rtl="0" eaLnBrk="1" latinLnBrk="0" hangingPunct="1"/>
                      <a:r>
                        <a:rPr kumimoji="0" lang="ar-SA" sz="1800" b="1" kern="1200" dirty="0">
                          <a:solidFill>
                            <a:schemeClr val="tx1"/>
                          </a:solidFill>
                          <a:latin typeface="Times New Roman" panose="02020603050405020304" pitchFamily="18" charset="0"/>
                          <a:ea typeface="+mn-ea"/>
                          <a:cs typeface="Times New Roman" panose="02020603050405020304" pitchFamily="18" charset="0"/>
                        </a:rPr>
                        <a:t>صورة متحركة ثنائية الأبعاد</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3"/>
                  </a:ext>
                </a:extLst>
              </a:tr>
              <a:tr h="533400">
                <a:tc>
                  <a:txBody>
                    <a:bodyPr/>
                    <a:lstStyle/>
                    <a:p>
                      <a:pPr marL="0" algn="l" defTabSz="457200" rtl="0" eaLnBrk="1" latinLnBrk="0" hangingPunct="1">
                        <a:buNone/>
                      </a:pPr>
                      <a:r>
                        <a:rPr lang="en-US" sz="1600" b="1" kern="1200" dirty="0">
                          <a:solidFill>
                            <a:schemeClr val="dk1"/>
                          </a:solidFill>
                          <a:latin typeface="+mn-lt"/>
                          <a:ea typeface="+mn-ea"/>
                          <a:cs typeface="+mn-cs"/>
                        </a:rPr>
                        <a:t>three-dimensional form</a:t>
                      </a:r>
                    </a:p>
                  </a:txBody>
                  <a:tcPr/>
                </a:tc>
                <a:tc>
                  <a:txBody>
                    <a:bodyPr/>
                    <a:lstStyle/>
                    <a:p>
                      <a:pPr marL="0" algn="l" defTabSz="457200" rtl="0" eaLnBrk="1" latinLnBrk="0" hangingPunct="1">
                        <a:buNone/>
                      </a:pPr>
                      <a:r>
                        <a:rPr lang="en-US" sz="1600" b="1" kern="1200" dirty="0" err="1">
                          <a:solidFill>
                            <a:schemeClr val="dk1"/>
                          </a:solidFill>
                          <a:latin typeface="+mn-lt"/>
                          <a:ea typeface="+mn-ea"/>
                          <a:cs typeface="+mn-cs"/>
                        </a:rPr>
                        <a:t>tdf</a:t>
                      </a:r>
                      <a:endParaRPr lang="en-US" sz="1600" b="1" kern="1200" dirty="0">
                        <a:solidFill>
                          <a:schemeClr val="dk1"/>
                        </a:solidFill>
                        <a:latin typeface="+mn-lt"/>
                        <a:ea typeface="+mn-ea"/>
                        <a:cs typeface="+mn-cs"/>
                      </a:endParaRPr>
                    </a:p>
                  </a:txBody>
                  <a:tcPr/>
                </a:tc>
                <a:tc>
                  <a:txBody>
                    <a:bodyPr/>
                    <a:lstStyle/>
                    <a:p>
                      <a:pPr marL="0" algn="r" defTabSz="457200" rtl="0" eaLnBrk="1" latinLnBrk="0" hangingPunct="1"/>
                      <a:r>
                        <a:rPr kumimoji="0" lang="ar-SA" sz="1800" b="1" kern="1200" dirty="0">
                          <a:solidFill>
                            <a:schemeClr val="tx1"/>
                          </a:solidFill>
                          <a:latin typeface="Times New Roman" panose="02020603050405020304" pitchFamily="18" charset="0"/>
                          <a:ea typeface="+mn-ea"/>
                          <a:cs typeface="Times New Roman" panose="02020603050405020304" pitchFamily="18" charset="0"/>
                        </a:rPr>
                        <a:t>شكل ثلاثي الأبعاد</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4"/>
                  </a:ext>
                </a:extLst>
              </a:tr>
              <a:tr h="512490">
                <a:tc>
                  <a:txBody>
                    <a:bodyPr/>
                    <a:lstStyle/>
                    <a:p>
                      <a:pPr marL="0" algn="l" defTabSz="457200" rtl="0" eaLnBrk="1" latinLnBrk="0" hangingPunct="1">
                        <a:buNone/>
                      </a:pPr>
                      <a:r>
                        <a:rPr lang="en-US" sz="1600" b="1" kern="1200" dirty="0">
                          <a:solidFill>
                            <a:schemeClr val="dk1"/>
                          </a:solidFill>
                          <a:latin typeface="+mn-lt"/>
                          <a:ea typeface="+mn-ea"/>
                          <a:cs typeface="+mn-cs"/>
                        </a:rPr>
                        <a:t>cartographic image</a:t>
                      </a:r>
                    </a:p>
                  </a:txBody>
                  <a:tcPr/>
                </a:tc>
                <a:tc>
                  <a:txBody>
                    <a:bodyPr/>
                    <a:lstStyle/>
                    <a:p>
                      <a:pPr marL="0" algn="l" defTabSz="457200" rtl="0" eaLnBrk="1" latinLnBrk="0" hangingPunct="1">
                        <a:buNone/>
                      </a:pPr>
                      <a:r>
                        <a:rPr lang="en-US" sz="1600" b="1" kern="1200" dirty="0">
                          <a:solidFill>
                            <a:schemeClr val="dk1"/>
                          </a:solidFill>
                          <a:latin typeface="+mn-lt"/>
                          <a:ea typeface="+mn-ea"/>
                          <a:cs typeface="+mn-cs"/>
                        </a:rPr>
                        <a:t>cri</a:t>
                      </a:r>
                    </a:p>
                  </a:txBody>
                  <a:tcPr/>
                </a:tc>
                <a:tc>
                  <a:txBody>
                    <a:bodyPr/>
                    <a:lstStyle/>
                    <a:p>
                      <a:pPr marL="0" algn="r" defTabSz="457200" rtl="0" eaLnBrk="1" latinLnBrk="0" hangingPunct="1"/>
                      <a:r>
                        <a:rPr kumimoji="0" lang="ar-SA" sz="1800" b="1" kern="1200" dirty="0">
                          <a:solidFill>
                            <a:schemeClr val="tx1"/>
                          </a:solidFill>
                          <a:latin typeface="Times New Roman" panose="02020603050405020304" pitchFamily="18" charset="0"/>
                          <a:ea typeface="+mn-ea"/>
                          <a:cs typeface="Times New Roman" panose="02020603050405020304" pitchFamily="18" charset="0"/>
                        </a:rPr>
                        <a:t>صورة خرائطية</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5"/>
                  </a:ext>
                </a:extLst>
              </a:tr>
              <a:tr h="356190">
                <a:tc>
                  <a:txBody>
                    <a:bodyPr/>
                    <a:lstStyle/>
                    <a:p>
                      <a:pPr marL="0" algn="l" defTabSz="457200" rtl="0" eaLnBrk="1" latinLnBrk="0" hangingPunct="1">
                        <a:buNone/>
                      </a:pPr>
                      <a:r>
                        <a:rPr lang="en-US" sz="1600" b="1" kern="1200" dirty="0">
                          <a:solidFill>
                            <a:schemeClr val="dk1"/>
                          </a:solidFill>
                          <a:latin typeface="+mn-lt"/>
                          <a:ea typeface="+mn-ea"/>
                          <a:cs typeface="+mn-cs"/>
                        </a:rPr>
                        <a:t>computer program</a:t>
                      </a:r>
                    </a:p>
                  </a:txBody>
                  <a:tcPr/>
                </a:tc>
                <a:tc>
                  <a:txBody>
                    <a:bodyPr/>
                    <a:lstStyle/>
                    <a:p>
                      <a:pPr marL="0" algn="l" defTabSz="457200" rtl="0" eaLnBrk="1" latinLnBrk="0" hangingPunct="1">
                        <a:buNone/>
                      </a:pPr>
                      <a:r>
                        <a:rPr lang="en-US" sz="1600" b="1" kern="1200" dirty="0">
                          <a:solidFill>
                            <a:schemeClr val="dk1"/>
                          </a:solidFill>
                          <a:latin typeface="+mn-lt"/>
                          <a:ea typeface="+mn-ea"/>
                          <a:cs typeface="+mn-cs"/>
                        </a:rPr>
                        <a:t>cop</a:t>
                      </a:r>
                    </a:p>
                  </a:txBody>
                  <a:tcPr/>
                </a:tc>
                <a:tc>
                  <a:txBody>
                    <a:bodyPr/>
                    <a:lstStyle/>
                    <a:p>
                      <a:pPr algn="r"/>
                      <a:r>
                        <a:rPr kumimoji="0" lang="ar-SA" sz="1800" b="1" kern="1200" dirty="0">
                          <a:solidFill>
                            <a:schemeClr val="tx1"/>
                          </a:solidFill>
                          <a:latin typeface="Times New Roman" panose="02020603050405020304" pitchFamily="18" charset="0"/>
                          <a:ea typeface="+mn-ea"/>
                          <a:cs typeface="Times New Roman" panose="02020603050405020304" pitchFamily="18" charset="0"/>
                        </a:rPr>
                        <a:t>برنامج</a:t>
                      </a:r>
                      <a:r>
                        <a:rPr lang="ar-SA" sz="1800" baseline="0" dirty="0"/>
                        <a:t> </a:t>
                      </a:r>
                      <a:r>
                        <a:rPr lang="ar-SA" sz="1800" b="1" kern="1200" dirty="0">
                          <a:solidFill>
                            <a:srgbClr val="FF0000"/>
                          </a:solidFill>
                          <a:latin typeface="Times New Roman" panose="02020603050405020304" pitchFamily="18" charset="0"/>
                          <a:ea typeface="+mn-ea"/>
                          <a:cs typeface="Times New Roman" panose="02020603050405020304" pitchFamily="18" charset="0"/>
                        </a:rPr>
                        <a:t>حاسوب</a:t>
                      </a:r>
                      <a:endParaRPr lang="en-US" sz="18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6"/>
                  </a:ext>
                </a:extLst>
              </a:tr>
            </a:tbl>
          </a:graphicData>
        </a:graphic>
      </p:graphicFrame>
      <p:sp>
        <p:nvSpPr>
          <p:cNvPr id="5" name="Footer Placeholder 4">
            <a:extLst>
              <a:ext uri="{FF2B5EF4-FFF2-40B4-BE49-F238E27FC236}">
                <a16:creationId xmlns:a16="http://schemas.microsoft.com/office/drawing/2014/main" id="{E5557906-C650-4909-8E3A-2083C11F0617}"/>
              </a:ext>
            </a:extLst>
          </p:cNvPr>
          <p:cNvSpPr>
            <a:spLocks noGrp="1"/>
          </p:cNvSpPr>
          <p:nvPr>
            <p:ph type="ftr" sz="quarter" idx="11"/>
          </p:nvPr>
        </p:nvSpPr>
        <p:spPr/>
        <p:txBody>
          <a:bodyPr/>
          <a:lstStyle/>
          <a:p>
            <a:r>
              <a:rPr lang="en-US"/>
              <a:t>MELCom 2018</a:t>
            </a:r>
          </a:p>
        </p:txBody>
      </p:sp>
      <p:sp>
        <p:nvSpPr>
          <p:cNvPr id="6" name="Slide Number Placeholder 5">
            <a:extLst>
              <a:ext uri="{FF2B5EF4-FFF2-40B4-BE49-F238E27FC236}">
                <a16:creationId xmlns:a16="http://schemas.microsoft.com/office/drawing/2014/main" id="{C4591CC7-D21F-420B-9C10-0AFC57086C95}"/>
              </a:ext>
            </a:extLst>
          </p:cNvPr>
          <p:cNvSpPr>
            <a:spLocks noGrp="1"/>
          </p:cNvSpPr>
          <p:nvPr>
            <p:ph type="sldNum" sz="quarter" idx="12"/>
          </p:nvPr>
        </p:nvSpPr>
        <p:spPr/>
        <p:txBody>
          <a:bodyPr/>
          <a:lstStyle/>
          <a:p>
            <a:fld id="{31890925-CC74-4507-B910-621DBC4ED881}" type="slidenum">
              <a:rPr lang="en-US" smtClean="0"/>
              <a:t>9</a:t>
            </a:fld>
            <a:endParaRPr lang="en-US"/>
          </a:p>
        </p:txBody>
      </p:sp>
      <p:sp>
        <p:nvSpPr>
          <p:cNvPr id="9" name="Title 2">
            <a:extLst>
              <a:ext uri="{FF2B5EF4-FFF2-40B4-BE49-F238E27FC236}">
                <a16:creationId xmlns:a16="http://schemas.microsoft.com/office/drawing/2014/main" id="{4986217A-1FCD-47F6-9ADE-996270EA277B}"/>
              </a:ext>
            </a:extLst>
          </p:cNvPr>
          <p:cNvSpPr>
            <a:spLocks noGrp="1"/>
          </p:cNvSpPr>
          <p:nvPr>
            <p:ph type="title"/>
          </p:nvPr>
        </p:nvSpPr>
        <p:spPr>
          <a:xfrm>
            <a:off x="1660882" y="357067"/>
            <a:ext cx="10077028" cy="583324"/>
          </a:xfrm>
        </p:spPr>
        <p:txBody>
          <a:bodyPr>
            <a:noAutofit/>
          </a:bodyPr>
          <a:lstStyle/>
          <a:p>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3. No more [General Material Designation]…cont.</a:t>
            </a:r>
          </a:p>
        </p:txBody>
      </p:sp>
    </p:spTree>
    <p:extLst>
      <p:ext uri="{BB962C8B-B14F-4D97-AF65-F5344CB8AC3E}">
        <p14:creationId xmlns:p14="http://schemas.microsoft.com/office/powerpoint/2010/main" val="329129240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0</TotalTime>
  <Words>4813</Words>
  <Application>Microsoft Office PowerPoint</Application>
  <PresentationFormat>Breitbild</PresentationFormat>
  <Paragraphs>666</Paragraphs>
  <Slides>41</Slides>
  <Notes>8</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41</vt:i4>
      </vt:variant>
    </vt:vector>
  </HeadingPairs>
  <TitlesOfParts>
    <vt:vector size="53" baseType="lpstr">
      <vt:lpstr>Arial</vt:lpstr>
      <vt:lpstr>Calibri</vt:lpstr>
      <vt:lpstr>Calibri,BoldItalic</vt:lpstr>
      <vt:lpstr>Century Gothic</vt:lpstr>
      <vt:lpstr>David</vt:lpstr>
      <vt:lpstr>Microsoft Sans Serif</vt:lpstr>
      <vt:lpstr>Tahoma</vt:lpstr>
      <vt:lpstr>Times New Roman</vt:lpstr>
      <vt:lpstr>Wingdings</vt:lpstr>
      <vt:lpstr>Wingdings 2</vt:lpstr>
      <vt:lpstr>Wingdings 3</vt:lpstr>
      <vt:lpstr>Wisp</vt:lpstr>
      <vt:lpstr>Shifting from MARC21 to RDA: Challenges of Cataloging Arabic Manuscripts  By  Muneer Abu Baker </vt:lpstr>
      <vt:lpstr>What is RDA?</vt:lpstr>
      <vt:lpstr>PowerPoint-Präsentation</vt:lpstr>
      <vt:lpstr>PowerPoint-Präsentation</vt:lpstr>
      <vt:lpstr>PowerPoint-Präsentation</vt:lpstr>
      <vt:lpstr>PowerPoint-Präsentation</vt:lpstr>
      <vt:lpstr>PowerPoint-Präsentation</vt:lpstr>
      <vt:lpstr>3. No more [General Material Designation]</vt:lpstr>
      <vt:lpstr>3. No more [General Material Designation]…cont.</vt:lpstr>
      <vt:lpstr>3. No more [General Material Designation]…cont.</vt:lpstr>
      <vt:lpstr>3. No more [General Material Designation]…cont.</vt:lpstr>
      <vt:lpstr>PowerPoint-Präsentation</vt:lpstr>
      <vt:lpstr> 4. Relator terms </vt:lpstr>
      <vt:lpstr>Arabic Language Relators</vt:lpstr>
      <vt:lpstr>Arabic terms for Relators</vt:lpstr>
      <vt:lpstr>PowerPoint-Präsentation</vt:lpstr>
      <vt:lpstr>PowerPoint-Präsentation</vt:lpstr>
      <vt:lpstr>PowerPoint-Präsentation</vt:lpstr>
      <vt:lpstr>PowerPoint-Präsentation</vt:lpstr>
      <vt:lpstr>Authority Data With RDA</vt:lpstr>
      <vt:lpstr>Authority Data With RDA…cont.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RDA References</vt:lpstr>
      <vt:lpstr>RDA 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Shifting from MARC21 to RDA: Challenges of Cataloging Arabic Manuscripts  BY  Muneer Abu Baker</dc:title>
  <dc:creator>Muneer Abu Baker</dc:creator>
  <cp:lastModifiedBy>Susanne Saker</cp:lastModifiedBy>
  <cp:revision>195</cp:revision>
  <cp:lastPrinted>2018-06-06T08:03:02Z</cp:lastPrinted>
  <dcterms:created xsi:type="dcterms:W3CDTF">2018-05-20T06:26:11Z</dcterms:created>
  <dcterms:modified xsi:type="dcterms:W3CDTF">2022-05-24T14:48:30Z</dcterms:modified>
</cp:coreProperties>
</file>